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48" r:id="rId1"/>
  </p:sldMasterIdLst>
  <p:notesMasterIdLst>
    <p:notesMasterId r:id="rId21"/>
  </p:notesMasterIdLst>
  <p:handoutMasterIdLst>
    <p:handoutMasterId r:id="rId22"/>
  </p:handoutMasterIdLst>
  <p:sldIdLst>
    <p:sldId id="767" r:id="rId2"/>
    <p:sldId id="881" r:id="rId3"/>
    <p:sldId id="859" r:id="rId4"/>
    <p:sldId id="889" r:id="rId5"/>
    <p:sldId id="892" r:id="rId6"/>
    <p:sldId id="893" r:id="rId7"/>
    <p:sldId id="894" r:id="rId8"/>
    <p:sldId id="895" r:id="rId9"/>
    <p:sldId id="896" r:id="rId10"/>
    <p:sldId id="897" r:id="rId11"/>
    <p:sldId id="898" r:id="rId12"/>
    <p:sldId id="899" r:id="rId13"/>
    <p:sldId id="900" r:id="rId14"/>
    <p:sldId id="901" r:id="rId15"/>
    <p:sldId id="902" r:id="rId16"/>
    <p:sldId id="903" r:id="rId17"/>
    <p:sldId id="904" r:id="rId18"/>
    <p:sldId id="905" r:id="rId19"/>
    <p:sldId id="906" r:id="rId20"/>
  </p:sldIdLst>
  <p:sldSz cx="8961438" cy="6721475"/>
  <p:notesSz cx="7315200" cy="9601200"/>
  <p:custDataLst>
    <p:tags r:id="rId23"/>
  </p:custDataLst>
  <p:defaultTextStyle>
    <a:defPPr>
      <a:defRPr lang="en-US"/>
    </a:defPPr>
    <a:lvl1pPr algn="l" rtl="0" fontAlgn="base">
      <a:spcBef>
        <a:spcPct val="0"/>
      </a:spcBef>
      <a:spcAft>
        <a:spcPct val="0"/>
      </a:spcAft>
      <a:defRPr sz="900" kern="1200">
        <a:solidFill>
          <a:schemeClr val="tx1"/>
        </a:solidFill>
        <a:latin typeface="Arial" charset="0"/>
        <a:ea typeface="+mn-ea"/>
        <a:cs typeface="+mn-cs"/>
      </a:defRPr>
    </a:lvl1pPr>
    <a:lvl2pPr marL="457102" algn="l" rtl="0" fontAlgn="base">
      <a:spcBef>
        <a:spcPct val="0"/>
      </a:spcBef>
      <a:spcAft>
        <a:spcPct val="0"/>
      </a:spcAft>
      <a:defRPr sz="900" kern="1200">
        <a:solidFill>
          <a:schemeClr val="tx1"/>
        </a:solidFill>
        <a:latin typeface="Arial" charset="0"/>
        <a:ea typeface="+mn-ea"/>
        <a:cs typeface="+mn-cs"/>
      </a:defRPr>
    </a:lvl2pPr>
    <a:lvl3pPr marL="914206" algn="l" rtl="0" fontAlgn="base">
      <a:spcBef>
        <a:spcPct val="0"/>
      </a:spcBef>
      <a:spcAft>
        <a:spcPct val="0"/>
      </a:spcAft>
      <a:defRPr sz="900" kern="1200">
        <a:solidFill>
          <a:schemeClr val="tx1"/>
        </a:solidFill>
        <a:latin typeface="Arial" charset="0"/>
        <a:ea typeface="+mn-ea"/>
        <a:cs typeface="+mn-cs"/>
      </a:defRPr>
    </a:lvl3pPr>
    <a:lvl4pPr marL="1371309" algn="l" rtl="0" fontAlgn="base">
      <a:spcBef>
        <a:spcPct val="0"/>
      </a:spcBef>
      <a:spcAft>
        <a:spcPct val="0"/>
      </a:spcAft>
      <a:defRPr sz="900" kern="1200">
        <a:solidFill>
          <a:schemeClr val="tx1"/>
        </a:solidFill>
        <a:latin typeface="Arial" charset="0"/>
        <a:ea typeface="+mn-ea"/>
        <a:cs typeface="+mn-cs"/>
      </a:defRPr>
    </a:lvl4pPr>
    <a:lvl5pPr marL="1828413" algn="l" rtl="0" fontAlgn="base">
      <a:spcBef>
        <a:spcPct val="0"/>
      </a:spcBef>
      <a:spcAft>
        <a:spcPct val="0"/>
      </a:spcAft>
      <a:defRPr sz="900" kern="1200">
        <a:solidFill>
          <a:schemeClr val="tx1"/>
        </a:solidFill>
        <a:latin typeface="Arial" charset="0"/>
        <a:ea typeface="+mn-ea"/>
        <a:cs typeface="+mn-cs"/>
      </a:defRPr>
    </a:lvl5pPr>
    <a:lvl6pPr marL="2285516" algn="l" defTabSz="457102" rtl="0" eaLnBrk="1" latinLnBrk="0" hangingPunct="1">
      <a:defRPr sz="900" kern="1200">
        <a:solidFill>
          <a:schemeClr val="tx1"/>
        </a:solidFill>
        <a:latin typeface="Arial" charset="0"/>
        <a:ea typeface="+mn-ea"/>
        <a:cs typeface="+mn-cs"/>
      </a:defRPr>
    </a:lvl6pPr>
    <a:lvl7pPr marL="2742618" algn="l" defTabSz="457102" rtl="0" eaLnBrk="1" latinLnBrk="0" hangingPunct="1">
      <a:defRPr sz="900" kern="1200">
        <a:solidFill>
          <a:schemeClr val="tx1"/>
        </a:solidFill>
        <a:latin typeface="Arial" charset="0"/>
        <a:ea typeface="+mn-ea"/>
        <a:cs typeface="+mn-cs"/>
      </a:defRPr>
    </a:lvl7pPr>
    <a:lvl8pPr marL="3199722" algn="l" defTabSz="457102" rtl="0" eaLnBrk="1" latinLnBrk="0" hangingPunct="1">
      <a:defRPr sz="900" kern="1200">
        <a:solidFill>
          <a:schemeClr val="tx1"/>
        </a:solidFill>
        <a:latin typeface="Arial" charset="0"/>
        <a:ea typeface="+mn-ea"/>
        <a:cs typeface="+mn-cs"/>
      </a:defRPr>
    </a:lvl8pPr>
    <a:lvl9pPr marL="3656824" algn="l" defTabSz="457102" rtl="0" eaLnBrk="1" latinLnBrk="0" hangingPunct="1">
      <a:defRPr sz="900"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myr" initials="a" lastIdx="3" clrIdx="0"/>
  <p:cmAuthor id="1" name="Ainsley O'Connell" initials="AO" lastIdx="1" clrIdx="1"/>
  <p:cmAuthor id="2" name="Dan Delany" initials="DD" lastIdx="10" clrIdx="2"/>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5BD"/>
    <a:srgbClr val="27639D"/>
    <a:srgbClr val="3F9C35"/>
    <a:srgbClr val="D9EFBB"/>
    <a:srgbClr val="00E000"/>
    <a:srgbClr val="FFCF02"/>
    <a:srgbClr val="EDEDED"/>
    <a:srgbClr val="F5E635"/>
    <a:srgbClr val="C0C0C0"/>
    <a:srgbClr val="B5CC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99" autoAdjust="0"/>
    <p:restoredTop sz="91697" autoAdjust="0"/>
  </p:normalViewPr>
  <p:slideViewPr>
    <p:cSldViewPr snapToGrid="0" snapToObjects="1">
      <p:cViewPr>
        <p:scale>
          <a:sx n="93" d="100"/>
          <a:sy n="93" d="100"/>
        </p:scale>
        <p:origin x="-1074" y="-408"/>
      </p:cViewPr>
      <p:guideLst>
        <p:guide orient="horz" pos="1531"/>
        <p:guide orient="horz" pos="1930"/>
        <p:guide orient="horz" pos="4098"/>
        <p:guide orient="horz" pos="584"/>
        <p:guide orient="horz" pos="178"/>
        <p:guide orient="horz" pos="3938"/>
        <p:guide orient="horz" pos="3284"/>
        <p:guide orient="horz" pos="2606"/>
        <p:guide pos="75"/>
        <p:guide pos="5570"/>
        <p:guide pos="5644"/>
        <p:guide pos="271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66" d="100"/>
          <a:sy n="66" d="100"/>
        </p:scale>
        <p:origin x="-2808" y="-114"/>
      </p:cViewPr>
      <p:guideLst>
        <p:guide orient="horz" pos="1013"/>
        <p:guide orient="horz" pos="5910"/>
        <p:guide orient="horz" pos="239"/>
        <p:guide pos="376"/>
        <p:guide pos="4471"/>
      </p:guideLst>
    </p:cSldViewPr>
  </p:notesViewPr>
  <p:gridSpacing cx="75895" cy="7589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NULL"/></Relationships>
</file>

<file path=ppt/drawings/_rels/vmlDrawing2.vml.rels><?xml version="1.0" encoding="UTF-8" standalone="yes"?>
<Relationships xmlns="http://schemas.openxmlformats.org/package/2006/relationships"><Relationship Id="rId1" Type="http://schemas.openxmlformats.org/officeDocument/2006/relationships/image" Target="NUL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1" y="0"/>
            <a:ext cx="3168227" cy="480389"/>
          </a:xfrm>
          <a:prstGeom prst="rect">
            <a:avLst/>
          </a:prstGeom>
          <a:noFill/>
          <a:ln w="9525">
            <a:noFill/>
            <a:miter lim="800000"/>
            <a:headEnd/>
            <a:tailEnd/>
          </a:ln>
          <a:effectLst/>
        </p:spPr>
        <p:txBody>
          <a:bodyPr vert="horz" wrap="square" lIns="94875" tIns="47437" rIns="94875" bIns="47437" numCol="1" anchor="t" anchorCtr="0" compatLnSpc="1">
            <a:prstTxWarp prst="textNoShape">
              <a:avLst/>
            </a:prstTxWarp>
          </a:bodyPr>
          <a:lstStyle>
            <a:lvl1pPr defTabSz="949003">
              <a:defRPr sz="1100"/>
            </a:lvl1pPr>
          </a:lstStyle>
          <a:p>
            <a:pPr>
              <a:defRPr/>
            </a:pPr>
            <a:endParaRPr lang="en-US" dirty="0"/>
          </a:p>
        </p:txBody>
      </p:sp>
      <p:sp>
        <p:nvSpPr>
          <p:cNvPr id="7171" name="Rectangle 3"/>
          <p:cNvSpPr>
            <a:spLocks noGrp="1" noChangeArrowheads="1"/>
          </p:cNvSpPr>
          <p:nvPr>
            <p:ph type="dt" sz="quarter" idx="1"/>
          </p:nvPr>
        </p:nvSpPr>
        <p:spPr bwMode="auto">
          <a:xfrm>
            <a:off x="4146974" y="0"/>
            <a:ext cx="3168226" cy="480389"/>
          </a:xfrm>
          <a:prstGeom prst="rect">
            <a:avLst/>
          </a:prstGeom>
          <a:noFill/>
          <a:ln w="9525">
            <a:noFill/>
            <a:miter lim="800000"/>
            <a:headEnd/>
            <a:tailEnd/>
          </a:ln>
          <a:effectLst/>
        </p:spPr>
        <p:txBody>
          <a:bodyPr vert="horz" wrap="square" lIns="94875" tIns="47437" rIns="94875" bIns="47437" numCol="1" anchor="t" anchorCtr="0" compatLnSpc="1">
            <a:prstTxWarp prst="textNoShape">
              <a:avLst/>
            </a:prstTxWarp>
          </a:bodyPr>
          <a:lstStyle>
            <a:lvl1pPr algn="r" defTabSz="949003">
              <a:defRPr sz="1100"/>
            </a:lvl1pPr>
          </a:lstStyle>
          <a:p>
            <a:pPr>
              <a:defRPr/>
            </a:pPr>
            <a:fld id="{1A73A77B-98E5-9B41-BE4D-C256786A13EB}" type="datetime1">
              <a:rPr lang="en-US"/>
              <a:pPr>
                <a:defRPr/>
              </a:pPr>
              <a:t>10/1/2013</a:t>
            </a:fld>
            <a:endParaRPr lang="en-US" dirty="0"/>
          </a:p>
        </p:txBody>
      </p:sp>
      <p:sp>
        <p:nvSpPr>
          <p:cNvPr id="7172" name="Rectangle 4"/>
          <p:cNvSpPr>
            <a:spLocks noGrp="1" noChangeArrowheads="1"/>
          </p:cNvSpPr>
          <p:nvPr>
            <p:ph type="ftr" sz="quarter" idx="2"/>
          </p:nvPr>
        </p:nvSpPr>
        <p:spPr bwMode="auto">
          <a:xfrm>
            <a:off x="1" y="9120814"/>
            <a:ext cx="3168227" cy="480388"/>
          </a:xfrm>
          <a:prstGeom prst="rect">
            <a:avLst/>
          </a:prstGeom>
          <a:noFill/>
          <a:ln w="9525">
            <a:noFill/>
            <a:miter lim="800000"/>
            <a:headEnd/>
            <a:tailEnd/>
          </a:ln>
          <a:effectLst/>
        </p:spPr>
        <p:txBody>
          <a:bodyPr vert="horz" wrap="square" lIns="94875" tIns="47437" rIns="94875" bIns="47437" numCol="1" anchor="b" anchorCtr="0" compatLnSpc="1">
            <a:prstTxWarp prst="textNoShape">
              <a:avLst/>
            </a:prstTxWarp>
          </a:bodyPr>
          <a:lstStyle>
            <a:lvl1pPr defTabSz="949003">
              <a:defRPr sz="1100"/>
            </a:lvl1pPr>
          </a:lstStyle>
          <a:p>
            <a:pPr>
              <a:defRPr/>
            </a:pPr>
            <a:endParaRPr lang="en-US" dirty="0"/>
          </a:p>
        </p:txBody>
      </p:sp>
      <p:sp>
        <p:nvSpPr>
          <p:cNvPr id="7173" name="Rectangle 5"/>
          <p:cNvSpPr>
            <a:spLocks noGrp="1" noChangeArrowheads="1"/>
          </p:cNvSpPr>
          <p:nvPr>
            <p:ph type="sldNum" sz="quarter" idx="3"/>
          </p:nvPr>
        </p:nvSpPr>
        <p:spPr bwMode="auto">
          <a:xfrm>
            <a:off x="4146974" y="9120814"/>
            <a:ext cx="3168226" cy="480388"/>
          </a:xfrm>
          <a:prstGeom prst="rect">
            <a:avLst/>
          </a:prstGeom>
          <a:noFill/>
          <a:ln w="9525">
            <a:noFill/>
            <a:miter lim="800000"/>
            <a:headEnd/>
            <a:tailEnd/>
          </a:ln>
          <a:effectLst/>
        </p:spPr>
        <p:txBody>
          <a:bodyPr vert="horz" wrap="square" lIns="94875" tIns="47437" rIns="94875" bIns="47437" numCol="1" anchor="b" anchorCtr="0" compatLnSpc="1">
            <a:prstTxWarp prst="textNoShape">
              <a:avLst/>
            </a:prstTxWarp>
          </a:bodyPr>
          <a:lstStyle>
            <a:lvl1pPr algn="r" defTabSz="949003">
              <a:defRPr sz="1100"/>
            </a:lvl1pPr>
          </a:lstStyle>
          <a:p>
            <a:pPr>
              <a:defRPr/>
            </a:pPr>
            <a:fld id="{D7C78538-A941-8748-9417-5D1A37B97AAA}" type="slidenum">
              <a:rPr lang="en-US"/>
              <a:pPr>
                <a:defRPr/>
              </a:pPr>
              <a:t>‹#›</a:t>
            </a:fld>
            <a:endParaRPr lang="en-US" dirty="0"/>
          </a:p>
        </p:txBody>
      </p:sp>
    </p:spTree>
    <p:extLst>
      <p:ext uri="{BB962C8B-B14F-4D97-AF65-F5344CB8AC3E}">
        <p14:creationId xmlns:p14="http://schemas.microsoft.com/office/powerpoint/2010/main" val="182905116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4"/>
          <p:cNvSpPr>
            <a:spLocks noGrp="1" noRot="1" noChangeAspect="1" noChangeArrowheads="1" noTextEdit="1"/>
          </p:cNvSpPr>
          <p:nvPr>
            <p:ph type="sldImg" idx="2"/>
          </p:nvPr>
        </p:nvSpPr>
        <p:spPr bwMode="auto">
          <a:xfrm>
            <a:off x="-1833563" y="1238250"/>
            <a:ext cx="10933113" cy="8201025"/>
          </a:xfrm>
          <a:prstGeom prst="rect">
            <a:avLst/>
          </a:prstGeom>
          <a:noFill/>
          <a:ln w="9525">
            <a:noFill/>
            <a:miter lim="800000"/>
            <a:headEnd/>
            <a:tailEnd/>
          </a:ln>
        </p:spPr>
      </p:sp>
      <p:sp>
        <p:nvSpPr>
          <p:cNvPr id="5125" name="Rectangle 5"/>
          <p:cNvSpPr>
            <a:spLocks noGrp="1" noChangeArrowheads="1"/>
          </p:cNvSpPr>
          <p:nvPr>
            <p:ph type="body" sz="quarter" idx="3"/>
          </p:nvPr>
        </p:nvSpPr>
        <p:spPr bwMode="auto">
          <a:xfrm>
            <a:off x="587587" y="345946"/>
            <a:ext cx="6510866" cy="230359"/>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lvl="0"/>
            <a:r>
              <a:rPr lang="en-US" noProof="0"/>
              <a:t>Click to edit Master text styles</a:t>
            </a:r>
          </a:p>
        </p:txBody>
      </p:sp>
      <p:sp>
        <p:nvSpPr>
          <p:cNvPr id="5126" name="doc id"/>
          <p:cNvSpPr>
            <a:spLocks noGrp="1" noChangeArrowheads="1"/>
          </p:cNvSpPr>
          <p:nvPr>
            <p:ph type="ftr" sz="quarter" idx="4"/>
          </p:nvPr>
        </p:nvSpPr>
        <p:spPr bwMode="auto">
          <a:xfrm>
            <a:off x="7110244" y="96682"/>
            <a:ext cx="65" cy="123111"/>
          </a:xfrm>
          <a:prstGeom prst="rect">
            <a:avLst/>
          </a:prstGeom>
          <a:noFill/>
          <a:ln w="9525">
            <a:noFill/>
            <a:miter lim="800000"/>
            <a:headEnd/>
            <a:tailEnd/>
          </a:ln>
          <a:effectLst/>
        </p:spPr>
        <p:txBody>
          <a:bodyPr vert="horz" wrap="none" lIns="0" tIns="0" rIns="0" bIns="0" numCol="1" anchor="b" anchorCtr="0" compatLnSpc="1">
            <a:prstTxWarp prst="textNoShape">
              <a:avLst/>
            </a:prstTxWarp>
            <a:spAutoFit/>
          </a:bodyPr>
          <a:lstStyle>
            <a:lvl1pPr algn="r" defTabSz="949003">
              <a:defRPr sz="800">
                <a:solidFill>
                  <a:srgbClr val="000000"/>
                </a:solidFill>
              </a:defRPr>
            </a:lvl1pPr>
          </a:lstStyle>
          <a:p>
            <a:pPr>
              <a:defRPr/>
            </a:pPr>
            <a:endParaRPr lang="en-US" dirty="0"/>
          </a:p>
        </p:txBody>
      </p:sp>
      <p:sp>
        <p:nvSpPr>
          <p:cNvPr id="5127" name="Rectangle 7"/>
          <p:cNvSpPr>
            <a:spLocks noGrp="1" noChangeArrowheads="1"/>
          </p:cNvSpPr>
          <p:nvPr>
            <p:ph type="sldNum" sz="quarter" idx="5"/>
          </p:nvPr>
        </p:nvSpPr>
        <p:spPr bwMode="auto">
          <a:xfrm>
            <a:off x="6938789" y="9268507"/>
            <a:ext cx="171521" cy="169277"/>
          </a:xfrm>
          <a:prstGeom prst="rect">
            <a:avLst/>
          </a:prstGeom>
          <a:noFill/>
          <a:ln w="9525">
            <a:noFill/>
            <a:miter lim="800000"/>
            <a:headEnd/>
            <a:tailEnd/>
          </a:ln>
          <a:effectLst/>
        </p:spPr>
        <p:txBody>
          <a:bodyPr vert="horz" wrap="none" lIns="0" tIns="0" rIns="0" bIns="0" numCol="1" anchor="b" anchorCtr="0" compatLnSpc="1">
            <a:prstTxWarp prst="textNoShape">
              <a:avLst/>
            </a:prstTxWarp>
            <a:spAutoFit/>
          </a:bodyPr>
          <a:lstStyle>
            <a:lvl1pPr algn="r" defTabSz="949003">
              <a:defRPr sz="1100">
                <a:solidFill>
                  <a:srgbClr val="000000"/>
                </a:solidFill>
              </a:defRPr>
            </a:lvl1pPr>
          </a:lstStyle>
          <a:p>
            <a:pPr>
              <a:defRPr/>
            </a:pPr>
            <a:fld id="{6A7D3BE3-2D40-1146-B1CC-8CC3EE9C544F}" type="slidenum">
              <a:rPr lang="en-US"/>
              <a:pPr>
                <a:defRPr/>
              </a:pPr>
              <a:t>‹#›</a:t>
            </a:fld>
            <a:endParaRPr lang="en-US" dirty="0"/>
          </a:p>
        </p:txBody>
      </p:sp>
      <p:sp>
        <p:nvSpPr>
          <p:cNvPr id="5138" name="McK Separator" hidden="1"/>
          <p:cNvSpPr>
            <a:spLocks noChangeShapeType="1"/>
          </p:cNvSpPr>
          <p:nvPr/>
        </p:nvSpPr>
        <p:spPr bwMode="auto">
          <a:xfrm>
            <a:off x="601135" y="1465757"/>
            <a:ext cx="5967306" cy="0"/>
          </a:xfrm>
          <a:prstGeom prst="line">
            <a:avLst/>
          </a:prstGeom>
          <a:noFill/>
          <a:ln w="9525">
            <a:solidFill>
              <a:schemeClr val="tx1"/>
            </a:solidFill>
            <a:round/>
            <a:headEnd/>
            <a:tailEnd/>
          </a:ln>
          <a:effectLst/>
        </p:spPr>
        <p:txBody>
          <a:bodyPr lIns="95564" tIns="47782" rIns="95564" bIns="47782">
            <a:prstTxWarp prst="textNoShape">
              <a:avLst/>
            </a:prstTxWarp>
          </a:bodyPr>
          <a:lstStyle/>
          <a:p>
            <a:pPr>
              <a:defRPr/>
            </a:pPr>
            <a:endParaRPr lang="en-US" dirty="0"/>
          </a:p>
        </p:txBody>
      </p:sp>
    </p:spTree>
    <p:extLst>
      <p:ext uri="{BB962C8B-B14F-4D97-AF65-F5344CB8AC3E}">
        <p14:creationId xmlns:p14="http://schemas.microsoft.com/office/powerpoint/2010/main" val="178402149"/>
      </p:ext>
    </p:extLst>
  </p:cSld>
  <p:clrMap bg1="lt1" tx1="dk1" bg2="lt2" tx2="dk2" accent1="accent1" accent2="accent2" accent3="accent3" accent4="accent4" accent5="accent5" accent6="accent6" hlink="hlink" folHlink="folHlink"/>
  <p:notesStyle>
    <a:lvl1pPr algn="l" rtl="0" eaLnBrk="0" fontAlgn="base" hangingPunct="0">
      <a:lnSpc>
        <a:spcPct val="90000"/>
      </a:lnSpc>
      <a:spcBef>
        <a:spcPct val="30000"/>
      </a:spcBef>
      <a:spcAft>
        <a:spcPct val="0"/>
      </a:spcAft>
      <a:defRPr sz="1600" b="1" kern="1200">
        <a:solidFill>
          <a:schemeClr val="tx1"/>
        </a:solidFill>
        <a:latin typeface="Arial" charset="0"/>
        <a:ea typeface="ＭＳ Ｐゴシック" charset="-128"/>
        <a:cs typeface="ＭＳ Ｐゴシック" charset="-128"/>
      </a:defRPr>
    </a:lvl1pPr>
    <a:lvl2pPr marL="37923683" indent="-37466581"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380918"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571378"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761839"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5516" algn="l" defTabSz="457102" rtl="0" eaLnBrk="1" latinLnBrk="0" hangingPunct="1">
      <a:defRPr sz="1200" kern="1200">
        <a:solidFill>
          <a:schemeClr val="tx1"/>
        </a:solidFill>
        <a:latin typeface="+mn-lt"/>
        <a:ea typeface="+mn-ea"/>
        <a:cs typeface="+mn-cs"/>
      </a:defRPr>
    </a:lvl6pPr>
    <a:lvl7pPr marL="2742618" algn="l" defTabSz="457102" rtl="0" eaLnBrk="1" latinLnBrk="0" hangingPunct="1">
      <a:defRPr sz="1200" kern="1200">
        <a:solidFill>
          <a:schemeClr val="tx1"/>
        </a:solidFill>
        <a:latin typeface="+mn-lt"/>
        <a:ea typeface="+mn-ea"/>
        <a:cs typeface="+mn-cs"/>
      </a:defRPr>
    </a:lvl7pPr>
    <a:lvl8pPr marL="3199722" algn="l" defTabSz="457102" rtl="0" eaLnBrk="1" latinLnBrk="0" hangingPunct="1">
      <a:defRPr sz="1200" kern="1200">
        <a:solidFill>
          <a:schemeClr val="tx1"/>
        </a:solidFill>
        <a:latin typeface="+mn-lt"/>
        <a:ea typeface="+mn-ea"/>
        <a:cs typeface="+mn-cs"/>
      </a:defRPr>
    </a:lvl8pPr>
    <a:lvl9pPr marL="3656824" algn="l" defTabSz="45710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xfrm>
            <a:off x="7031761" y="9266330"/>
            <a:ext cx="78547" cy="169277"/>
          </a:xfrm>
          <a:noFill/>
        </p:spPr>
        <p:txBody>
          <a:bodyPr/>
          <a:lstStyle/>
          <a:p>
            <a:pPr defTabSz="952946"/>
            <a:fld id="{6E0D5F98-C37D-4F87-A8BC-38F78F0DC0FA}" type="slidenum">
              <a:rPr lang="en-US" smtClean="0"/>
              <a:pPr defTabSz="952946"/>
              <a:t>0</a:t>
            </a:fld>
            <a:endParaRPr lang="en-US" dirty="0" smtClean="0"/>
          </a:p>
        </p:txBody>
      </p:sp>
      <p:sp>
        <p:nvSpPr>
          <p:cNvPr id="18435" name="Rectangle 2"/>
          <p:cNvSpPr>
            <a:spLocks noGrp="1" noRot="1" noChangeAspect="1" noChangeArrowheads="1" noTextEdit="1"/>
          </p:cNvSpPr>
          <p:nvPr>
            <p:ph type="sldImg"/>
          </p:nvPr>
        </p:nvSpPr>
        <p:spPr>
          <a:xfrm>
            <a:off x="-1833563" y="1238250"/>
            <a:ext cx="10933113" cy="8201025"/>
          </a:xfrm>
          <a:ln/>
        </p:spPr>
      </p:sp>
      <p:sp>
        <p:nvSpPr>
          <p:cNvPr id="18436" name="Rectangle 3"/>
          <p:cNvSpPr>
            <a:spLocks noGrp="1" noChangeArrowheads="1"/>
          </p:cNvSpPr>
          <p:nvPr>
            <p:ph type="body" idx="1"/>
          </p:nvPr>
        </p:nvSpPr>
        <p:spPr>
          <a:noFill/>
          <a:ln/>
        </p:spPr>
        <p:txBody>
          <a:bodyPr/>
          <a:lstStyle/>
          <a:p>
            <a:pPr eaLnBrk="1" hangingPunct="1"/>
            <a:endParaRPr lang="en-US"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33563" y="1238250"/>
            <a:ext cx="10933113" cy="8201025"/>
          </a:xfrm>
        </p:spPr>
      </p:sp>
      <p:sp>
        <p:nvSpPr>
          <p:cNvPr id="3" name="Notes Placeholder 2"/>
          <p:cNvSpPr>
            <a:spLocks noGrp="1"/>
          </p:cNvSpPr>
          <p:nvPr>
            <p:ph type="body" idx="1"/>
          </p:nvPr>
        </p:nvSpPr>
        <p:spPr/>
        <p:txBody>
          <a:bodyPr>
            <a:normAutofit fontScale="85000" lnSpcReduction="10000"/>
          </a:bodyPr>
          <a:lstStyle/>
          <a:p>
            <a:r>
              <a:rPr lang="en-US" dirty="0" smtClean="0"/>
              <a:t>NFTE began in one classroom in New York City.  Today, NFTE has a</a:t>
            </a:r>
            <a:r>
              <a:rPr lang="en-US" baseline="0" dirty="0" smtClean="0"/>
              <a:t> presence in 19 domestic sites and 12 international sites, as demonstrated on this map.  NFTE has trained teachers in 50 countries.  To date, NFTE has worked with half a million young people to develop in them an entrepreneurial mindset and critical skills for successful futures.  NFTE has published award-winning curriculum in partnership with Pearson for use in middle schools, high schools, and colleges.</a:t>
            </a:r>
          </a:p>
          <a:p>
            <a:endParaRPr lang="en-US" baseline="0" dirty="0" smtClean="0"/>
          </a:p>
          <a:p>
            <a:r>
              <a:rPr lang="en-US" baseline="0" dirty="0" smtClean="0"/>
              <a:t>NFTE is also seen as a thought leader in the field of entrepreneurship education for young people.  The White House granted NFTE with membership in the Startup America partnership and President Obama appointed NFTE CEO Amy Rosen to the President’s Advisory Council on Financial Capability, where she serves as Vice Chair of the Council and Chair of the youth subcommittee.  Our work and alumni success stories have been featured by numerous media outlets, including the Wall Street Journal, the New York Times, MSNBC, CBS, ABC, Time Business, and Fox Business.</a:t>
            </a:r>
            <a:endParaRPr lang="en-US" dirty="0"/>
          </a:p>
        </p:txBody>
      </p:sp>
      <p:sp>
        <p:nvSpPr>
          <p:cNvPr id="4" name="Slide Number Placeholder 3"/>
          <p:cNvSpPr>
            <a:spLocks noGrp="1"/>
          </p:cNvSpPr>
          <p:nvPr>
            <p:ph type="sldNum" sz="quarter" idx="10"/>
          </p:nvPr>
        </p:nvSpPr>
        <p:spPr>
          <a:xfrm>
            <a:off x="7031765" y="9268509"/>
            <a:ext cx="78547" cy="169277"/>
          </a:xfrm>
        </p:spPr>
        <p:txBody>
          <a:bodyPr/>
          <a:lstStyle/>
          <a:p>
            <a:pPr>
              <a:defRPr/>
            </a:pPr>
            <a:fld id="{6A7D3BE3-2D40-1146-B1CC-8CC3EE9C544F}" type="slidenum">
              <a:rPr lang="en-US" smtClean="0"/>
              <a:pPr>
                <a:defRPr/>
              </a:pPr>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33563" y="1238250"/>
            <a:ext cx="10933113" cy="8201025"/>
          </a:xfrm>
        </p:spPr>
      </p:sp>
      <p:sp>
        <p:nvSpPr>
          <p:cNvPr id="3" name="Notes Placeholder 2"/>
          <p:cNvSpPr>
            <a:spLocks noGrp="1"/>
          </p:cNvSpPr>
          <p:nvPr>
            <p:ph type="body" idx="1"/>
          </p:nvPr>
        </p:nvSpPr>
        <p:spPr>
          <a:xfrm>
            <a:off x="587588" y="345946"/>
            <a:ext cx="6510866" cy="2354491"/>
          </a:xfrm>
        </p:spPr>
        <p:txBody>
          <a:bodyPr/>
          <a:lstStyle/>
          <a:p>
            <a:r>
              <a:rPr lang="en-US" sz="1700" dirty="0"/>
              <a:t>NFTE today faces an unprecedented need for entrepreneurship education to support the United States and global economy in its fragile economic recovery and to build a new generation of young people equipped with the skills needed to succeed in college, career and life.  NFTE has a unique opportunity to expand its offerings and delivery mechanisms to reach a larger number of young people with a portfolio of products and services derived from 25 successful years in the field.  We have set the goal of reaching one million young people by 2017.</a:t>
            </a:r>
            <a:endParaRPr lang="en-US" dirty="0"/>
          </a:p>
        </p:txBody>
      </p:sp>
      <p:sp>
        <p:nvSpPr>
          <p:cNvPr id="4" name="Slide Number Placeholder 3"/>
          <p:cNvSpPr>
            <a:spLocks noGrp="1"/>
          </p:cNvSpPr>
          <p:nvPr>
            <p:ph type="sldNum" sz="quarter" idx="10"/>
          </p:nvPr>
        </p:nvSpPr>
        <p:spPr>
          <a:xfrm>
            <a:off x="7031763" y="9268507"/>
            <a:ext cx="78547" cy="169277"/>
          </a:xfrm>
        </p:spPr>
        <p:txBody>
          <a:bodyPr/>
          <a:lstStyle/>
          <a:p>
            <a:pPr>
              <a:defRPr/>
            </a:pPr>
            <a:fld id="{6A7D3BE3-2D40-1146-B1CC-8CC3EE9C544F}" type="slidenum">
              <a:rPr lang="en-US" smtClean="0">
                <a:solidFill>
                  <a:prstClr val="black"/>
                </a:solidFill>
              </a:rPr>
              <a:pPr>
                <a:defRPr/>
              </a:pPr>
              <a:t>3</a:t>
            </a:fld>
            <a:endParaRPr lang="en-US" dirty="0">
              <a:solidFill>
                <a:prstClr val="black"/>
              </a:solidFill>
            </a:endParaRPr>
          </a:p>
        </p:txBody>
      </p:sp>
    </p:spTree>
    <p:extLst>
      <p:ext uri="{BB962C8B-B14F-4D97-AF65-F5344CB8AC3E}">
        <p14:creationId xmlns:p14="http://schemas.microsoft.com/office/powerpoint/2010/main" val="11258301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33563" y="1238250"/>
            <a:ext cx="10933113" cy="8201025"/>
          </a:xfrm>
        </p:spPr>
      </p:sp>
      <p:sp>
        <p:nvSpPr>
          <p:cNvPr id="3" name="Notes Placeholder 2"/>
          <p:cNvSpPr>
            <a:spLocks noGrp="1"/>
          </p:cNvSpPr>
          <p:nvPr>
            <p:ph type="body" idx="1"/>
          </p:nvPr>
        </p:nvSpPr>
        <p:spPr>
          <a:xfrm>
            <a:off x="587588" y="345946"/>
            <a:ext cx="6510866" cy="2354491"/>
          </a:xfrm>
        </p:spPr>
        <p:txBody>
          <a:bodyPr/>
          <a:lstStyle/>
          <a:p>
            <a:r>
              <a:rPr lang="en-US" sz="1700" dirty="0"/>
              <a:t>NFTE today faces an unprecedented need for entrepreneurship education to support the United States and global economy in its fragile economic recovery and to build a new generation of young people equipped with the skills needed to succeed in college, career and life.  NFTE has a unique opportunity to expand its offerings and delivery mechanisms to reach a larger number of young people with a portfolio of products and services derived from 25 successful years in the field.  We have set the goal of reaching one million young people by 2017.</a:t>
            </a:r>
            <a:endParaRPr lang="en-US" dirty="0"/>
          </a:p>
        </p:txBody>
      </p:sp>
      <p:sp>
        <p:nvSpPr>
          <p:cNvPr id="4" name="Slide Number Placeholder 3"/>
          <p:cNvSpPr>
            <a:spLocks noGrp="1"/>
          </p:cNvSpPr>
          <p:nvPr>
            <p:ph type="sldNum" sz="quarter" idx="10"/>
          </p:nvPr>
        </p:nvSpPr>
        <p:spPr>
          <a:xfrm>
            <a:off x="7031763" y="9268507"/>
            <a:ext cx="78547" cy="169277"/>
          </a:xfrm>
        </p:spPr>
        <p:txBody>
          <a:bodyPr/>
          <a:lstStyle/>
          <a:p>
            <a:pPr>
              <a:defRPr/>
            </a:pPr>
            <a:fld id="{6A7D3BE3-2D40-1146-B1CC-8CC3EE9C544F}" type="slidenum">
              <a:rPr lang="en-US" smtClean="0">
                <a:solidFill>
                  <a:prstClr val="black"/>
                </a:solidFill>
              </a:rPr>
              <a:pPr>
                <a:defRPr/>
              </a:pPr>
              <a:t>4</a:t>
            </a:fld>
            <a:endParaRPr lang="en-US" dirty="0">
              <a:solidFill>
                <a:prstClr val="black"/>
              </a:solidFill>
            </a:endParaRPr>
          </a:p>
        </p:txBody>
      </p:sp>
    </p:spTree>
    <p:extLst>
      <p:ext uri="{BB962C8B-B14F-4D97-AF65-F5344CB8AC3E}">
        <p14:creationId xmlns:p14="http://schemas.microsoft.com/office/powerpoint/2010/main" val="1125830186"/>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oleObject" Target="../embeddings/oleObject2.bin"/><Relationship Id="rId3" Type="http://schemas.openxmlformats.org/officeDocument/2006/relationships/tags" Target="../tags/tag7.xml"/><Relationship Id="rId7"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vmlDrawing" Target="../drawings/vmlDrawing2.v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McK Confidential" hidden="1"/>
          <p:cNvSpPr txBox="1">
            <a:spLocks noChangeArrowheads="1"/>
          </p:cNvSpPr>
          <p:nvPr>
            <p:custDataLst>
              <p:tags r:id="rId2"/>
            </p:custDataLst>
          </p:nvPr>
        </p:nvSpPr>
        <p:spPr bwMode="auto">
          <a:xfrm>
            <a:off x="2640013" y="2139953"/>
            <a:ext cx="1485900" cy="215444"/>
          </a:xfrm>
          <a:prstGeom prst="rect">
            <a:avLst/>
          </a:prstGeom>
          <a:noFill/>
          <a:ln w="9525">
            <a:noFill/>
            <a:miter lim="800000"/>
            <a:headEnd/>
            <a:tailEnd/>
          </a:ln>
          <a:effectLst/>
        </p:spPr>
        <p:txBody>
          <a:bodyPr lIns="0" tIns="0" rIns="0" bIns="0">
            <a:prstTxWarp prst="textNoShape">
              <a:avLst/>
            </a:prstTxWarp>
            <a:spAutoFit/>
          </a:bodyPr>
          <a:lstStyle/>
          <a:p>
            <a:pPr>
              <a:defRPr/>
            </a:pPr>
            <a:r>
              <a:rPr lang="en-US" sz="1400" dirty="0"/>
              <a:t>CONFIDENTIAL</a:t>
            </a:r>
          </a:p>
        </p:txBody>
      </p:sp>
      <p:sp>
        <p:nvSpPr>
          <p:cNvPr id="5" name="McK Document" hidden="1"/>
          <p:cNvSpPr txBox="1">
            <a:spLocks noChangeArrowheads="1"/>
          </p:cNvSpPr>
          <p:nvPr>
            <p:custDataLst>
              <p:tags r:id="rId3"/>
            </p:custDataLst>
          </p:nvPr>
        </p:nvSpPr>
        <p:spPr bwMode="auto">
          <a:xfrm>
            <a:off x="2640016" y="4837569"/>
            <a:ext cx="5027611" cy="215444"/>
          </a:xfrm>
          <a:prstGeom prst="rect">
            <a:avLst/>
          </a:prstGeom>
          <a:noFill/>
          <a:ln w="9525">
            <a:noFill/>
            <a:miter lim="800000"/>
            <a:headEnd/>
            <a:tailEnd/>
          </a:ln>
          <a:effectLst/>
        </p:spPr>
        <p:txBody>
          <a:bodyPr lIns="0" tIns="0" rIns="0" bIns="0" anchor="b">
            <a:prstTxWarp prst="textNoShape">
              <a:avLst/>
            </a:prstTxWarp>
            <a:spAutoFit/>
          </a:bodyPr>
          <a:lstStyle/>
          <a:p>
            <a:pPr>
              <a:defRPr/>
            </a:pPr>
            <a:r>
              <a:rPr lang="en-US" sz="1400" dirty="0"/>
              <a:t>Document</a:t>
            </a:r>
          </a:p>
        </p:txBody>
      </p:sp>
      <p:sp>
        <p:nvSpPr>
          <p:cNvPr id="6" name="McK Date" hidden="1"/>
          <p:cNvSpPr txBox="1">
            <a:spLocks noChangeArrowheads="1"/>
          </p:cNvSpPr>
          <p:nvPr>
            <p:custDataLst>
              <p:tags r:id="rId4"/>
            </p:custDataLst>
          </p:nvPr>
        </p:nvSpPr>
        <p:spPr bwMode="auto">
          <a:xfrm>
            <a:off x="2640016" y="5105399"/>
            <a:ext cx="5027611" cy="215444"/>
          </a:xfrm>
          <a:prstGeom prst="rect">
            <a:avLst/>
          </a:prstGeom>
          <a:noFill/>
          <a:ln w="9525">
            <a:noFill/>
            <a:miter lim="800000"/>
            <a:headEnd/>
            <a:tailEnd/>
          </a:ln>
          <a:effectLst/>
        </p:spPr>
        <p:txBody>
          <a:bodyPr lIns="0" tIns="0" rIns="0" bIns="0">
            <a:prstTxWarp prst="textNoShape">
              <a:avLst/>
            </a:prstTxWarp>
            <a:spAutoFit/>
          </a:bodyPr>
          <a:lstStyle/>
          <a:p>
            <a:pPr>
              <a:defRPr/>
            </a:pPr>
            <a:r>
              <a:rPr lang="en-US" sz="1400" dirty="0"/>
              <a:t>Date</a:t>
            </a:r>
          </a:p>
        </p:txBody>
      </p:sp>
      <p:sp>
        <p:nvSpPr>
          <p:cNvPr id="7" name="McK Disclaimer" hidden="1"/>
          <p:cNvSpPr>
            <a:spLocks noChangeArrowheads="1"/>
          </p:cNvSpPr>
          <p:nvPr>
            <p:custDataLst>
              <p:tags r:id="rId5"/>
            </p:custDataLst>
          </p:nvPr>
        </p:nvSpPr>
        <p:spPr bwMode="auto">
          <a:xfrm>
            <a:off x="2640013" y="5967415"/>
            <a:ext cx="3656012" cy="682625"/>
          </a:xfrm>
          <a:prstGeom prst="rect">
            <a:avLst/>
          </a:prstGeom>
          <a:noFill/>
          <a:ln w="9525">
            <a:noFill/>
            <a:miter lim="800000"/>
            <a:headEnd/>
            <a:tailEnd/>
          </a:ln>
          <a:effectLst/>
        </p:spPr>
        <p:txBody>
          <a:bodyPr lIns="0" tIns="0" rIns="0" bIns="0" anchor="b">
            <a:prstTxWarp prst="textNoShape">
              <a:avLst/>
            </a:prstTxWarp>
          </a:bodyPr>
          <a:lstStyle/>
          <a:p>
            <a:pPr defTabSz="804693" eaLnBrk="0" hangingPunct="0">
              <a:defRPr/>
            </a:pPr>
            <a:r>
              <a:rPr lang="en-US" dirty="0"/>
              <a:t>This report is solely for the use of client personnel.  No part of it may be circulated, quoted, or reproduced for distribution outside the client organization without prior written approval from McKinsey &amp; Company. This material was used by McKinsey &amp; Company during an oral presentation; it is not a complete record of the discussion.</a:t>
            </a:r>
          </a:p>
        </p:txBody>
      </p:sp>
      <p:graphicFrame>
        <p:nvGraphicFramePr>
          <p:cNvPr id="8" name="Rectangle 3" hidden="1"/>
          <p:cNvGraphicFramePr>
            <a:graphicFrameLocks/>
          </p:cNvGraphicFramePr>
          <p:nvPr>
            <p:custDataLst>
              <p:tags r:id="rId6"/>
            </p:custDataLst>
          </p:nvPr>
        </p:nvGraphicFramePr>
        <p:xfrm>
          <a:off x="1" y="0"/>
          <a:ext cx="158751" cy="158750"/>
        </p:xfrm>
        <a:graphic>
          <a:graphicData uri="http://schemas.openxmlformats.org/presentationml/2006/ole">
            <mc:AlternateContent xmlns:mc="http://schemas.openxmlformats.org/markup-compatibility/2006">
              <mc:Choice xmlns:v="urn:schemas-microsoft-com:vml" Requires="v">
                <p:oleObj spid="_x0000_s39028" r:id="rId8" imgW="0" imgH="0" progId="">
                  <p:embed/>
                </p:oleObj>
              </mc:Choice>
              <mc:Fallback>
                <p:oleObj r:id="rId8" imgW="0" imgH="0" progId="">
                  <p:embed/>
                  <p:pic>
                    <p:nvPicPr>
                      <p:cNvPr id="0" name="AutoShape 10"/>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 y="0"/>
                        <a:ext cx="158751"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3314" name="Rectangle 1026"/>
          <p:cNvSpPr>
            <a:spLocks noGrp="1" noChangeArrowheads="1"/>
          </p:cNvSpPr>
          <p:nvPr>
            <p:ph type="ctrTitle"/>
          </p:nvPr>
        </p:nvSpPr>
        <p:spPr>
          <a:xfrm>
            <a:off x="2640016" y="2701928"/>
            <a:ext cx="5027611" cy="415498"/>
          </a:xfrm>
        </p:spPr>
        <p:txBody>
          <a:bodyPr/>
          <a:lstStyle>
            <a:lvl1pPr>
              <a:defRPr sz="2700">
                <a:solidFill>
                  <a:srgbClr val="0049AD"/>
                </a:solidFill>
              </a:defRPr>
            </a:lvl1pPr>
          </a:lstStyle>
          <a:p>
            <a:r>
              <a:rPr lang="en-US" dirty="0"/>
              <a:t>Click to edit Master title style</a:t>
            </a:r>
          </a:p>
        </p:txBody>
      </p:sp>
      <p:sp>
        <p:nvSpPr>
          <p:cNvPr id="13315" name="Rectangle 1027"/>
          <p:cNvSpPr>
            <a:spLocks noGrp="1" noChangeArrowheads="1"/>
          </p:cNvSpPr>
          <p:nvPr>
            <p:ph type="subTitle" idx="1"/>
          </p:nvPr>
        </p:nvSpPr>
        <p:spPr>
          <a:xfrm>
            <a:off x="2640016" y="3883025"/>
            <a:ext cx="5027611" cy="369332"/>
          </a:xfrm>
        </p:spPr>
        <p:txBody>
          <a:bodyPr/>
          <a:lstStyle>
            <a:lvl1pPr>
              <a:defRPr sz="2400"/>
            </a:lvl1pPr>
          </a:lstStyle>
          <a:p>
            <a:r>
              <a:rPr lang="en-US" dirty="0"/>
              <a:t>Click to edit Master subtitle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48072" y="6229812"/>
            <a:ext cx="2091002" cy="357856"/>
          </a:xfrm>
          <a:prstGeom prst="rect">
            <a:avLst/>
          </a:prstGeom>
        </p:spPr>
        <p:txBody>
          <a:bodyPr lIns="89592" tIns="44797" rIns="89592" bIns="44797"/>
          <a:lstStyle/>
          <a:p>
            <a:endParaRPr lang="en-US" dirty="0"/>
          </a:p>
        </p:txBody>
      </p:sp>
      <p:sp>
        <p:nvSpPr>
          <p:cNvPr id="3" name="Footer Placeholder 2"/>
          <p:cNvSpPr>
            <a:spLocks noGrp="1"/>
          </p:cNvSpPr>
          <p:nvPr>
            <p:ph type="ftr" sz="quarter" idx="11"/>
          </p:nvPr>
        </p:nvSpPr>
        <p:spPr>
          <a:xfrm>
            <a:off x="3061828" y="6229812"/>
            <a:ext cx="2837789" cy="357856"/>
          </a:xfrm>
          <a:prstGeom prst="rect">
            <a:avLst/>
          </a:prstGeom>
        </p:spPr>
        <p:txBody>
          <a:bodyPr lIns="89592" tIns="44797" rIns="89592" bIns="44797"/>
          <a:lstStyle/>
          <a:p>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754133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53084912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ags" Target="../tags/tag2.xml"/><Relationship Id="rId13"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vmlDrawing" Target="../drawings/vmlDrawing1.v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11" Type="http://schemas.openxmlformats.org/officeDocument/2006/relationships/tags" Target="../tags/tag5.xml"/><Relationship Id="rId5" Type="http://schemas.openxmlformats.org/officeDocument/2006/relationships/slideLayout" Target="../slideLayouts/slideLayout5.xml"/><Relationship Id="rId10" Type="http://schemas.openxmlformats.org/officeDocument/2006/relationships/tags" Target="../tags/tag4.xml"/><Relationship Id="rId4" Type="http://schemas.openxmlformats.org/officeDocument/2006/relationships/slideLayout" Target="../slideLayouts/slideLayout4.xml"/><Relationship Id="rId9"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7" name="Picture 46" hidden="1"/>
          <p:cNvPicPr>
            <a:picLocks noChangeAspect="1" noChangeArrowheads="1"/>
          </p:cNvPicPr>
          <p:nvPr>
            <p:custDataLst>
              <p:tags r:id="rId8"/>
            </p:custDataLst>
          </p:nvPr>
        </p:nvPicPr>
        <p:blipFill>
          <a:blip r:embed="rId12" cstate="print"/>
          <a:srcRect t="8510" r="9322"/>
          <a:stretch>
            <a:fillRect/>
          </a:stretch>
        </p:blipFill>
        <p:spPr bwMode="auto">
          <a:xfrm>
            <a:off x="6521453" y="4"/>
            <a:ext cx="2439988" cy="2270125"/>
          </a:xfrm>
          <a:prstGeom prst="rect">
            <a:avLst/>
          </a:prstGeom>
          <a:noFill/>
          <a:ln w="9525">
            <a:noFill/>
            <a:miter lim="800000"/>
            <a:headEnd/>
            <a:tailEnd/>
          </a:ln>
        </p:spPr>
      </p:pic>
      <p:sp>
        <p:nvSpPr>
          <p:cNvPr id="1029" name="Rectangle 2"/>
          <p:cNvSpPr>
            <a:spLocks noGrp="1" noChangeArrowheads="1"/>
          </p:cNvSpPr>
          <p:nvPr>
            <p:ph type="title"/>
            <p:custDataLst>
              <p:tags r:id="rId9"/>
            </p:custDataLst>
          </p:nvPr>
        </p:nvSpPr>
        <p:spPr bwMode="auto">
          <a:xfrm>
            <a:off x="119065" y="230192"/>
            <a:ext cx="8604250" cy="307777"/>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lvl="0"/>
            <a:r>
              <a:rPr lang="en-US" dirty="0"/>
              <a:t>Click to edit master title style</a:t>
            </a:r>
          </a:p>
        </p:txBody>
      </p:sp>
      <p:sp>
        <p:nvSpPr>
          <p:cNvPr id="2" name="Rectangle 3"/>
          <p:cNvSpPr>
            <a:spLocks noGrp="1" noChangeArrowheads="1"/>
          </p:cNvSpPr>
          <p:nvPr>
            <p:ph type="body" idx="1"/>
            <p:custDataLst>
              <p:tags r:id="rId10"/>
            </p:custDataLst>
          </p:nvPr>
        </p:nvSpPr>
        <p:spPr bwMode="auto">
          <a:xfrm>
            <a:off x="119065" y="1273178"/>
            <a:ext cx="8618537" cy="1231106"/>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031" name="McK Slide Elements"/>
          <p:cNvGrpSpPr>
            <a:grpSpLocks/>
          </p:cNvGrpSpPr>
          <p:nvPr/>
        </p:nvGrpSpPr>
        <p:grpSpPr bwMode="auto">
          <a:xfrm>
            <a:off x="2" y="611188"/>
            <a:ext cx="8737601" cy="6083300"/>
            <a:chOff x="0" y="385"/>
            <a:chExt cx="5504" cy="3832"/>
          </a:xfrm>
        </p:grpSpPr>
        <p:sp>
          <p:nvSpPr>
            <p:cNvPr id="1032" name="McK Measure" hidden="1"/>
            <p:cNvSpPr txBox="1">
              <a:spLocks noChangeArrowheads="1"/>
            </p:cNvSpPr>
            <p:nvPr userDrawn="1"/>
          </p:nvSpPr>
          <p:spPr bwMode="auto">
            <a:xfrm>
              <a:off x="75" y="385"/>
              <a:ext cx="5429" cy="136"/>
            </a:xfrm>
            <a:prstGeom prst="rect">
              <a:avLst/>
            </a:prstGeom>
            <a:noFill/>
            <a:ln w="9525">
              <a:noFill/>
              <a:miter lim="800000"/>
              <a:headEnd/>
              <a:tailEnd/>
            </a:ln>
            <a:effectLst/>
          </p:spPr>
          <p:txBody>
            <a:bodyPr lIns="0" tIns="0" rIns="0" bIns="0">
              <a:prstTxWarp prst="textNoShape">
                <a:avLst/>
              </a:prstTxWarp>
              <a:spAutoFit/>
            </a:bodyPr>
            <a:lstStyle/>
            <a:p>
              <a:pPr defTabSz="895160">
                <a:defRPr/>
              </a:pPr>
              <a:r>
                <a:rPr lang="en-US" sz="1400" dirty="0"/>
                <a:t>Unit of measure</a:t>
              </a:r>
            </a:p>
          </p:txBody>
        </p:sp>
        <p:sp>
          <p:nvSpPr>
            <p:cNvPr id="1033" name="McK Footnote" hidden="1"/>
            <p:cNvSpPr txBox="1">
              <a:spLocks noChangeArrowheads="1"/>
            </p:cNvSpPr>
            <p:nvPr userDrawn="1"/>
          </p:nvSpPr>
          <p:spPr bwMode="auto">
            <a:xfrm>
              <a:off x="0" y="4062"/>
              <a:ext cx="5145" cy="155"/>
            </a:xfrm>
            <a:prstGeom prst="rect">
              <a:avLst/>
            </a:prstGeom>
            <a:noFill/>
            <a:ln w="9525">
              <a:noFill/>
              <a:miter lim="800000"/>
              <a:headEnd/>
              <a:tailEnd/>
            </a:ln>
            <a:effectLst/>
          </p:spPr>
          <p:txBody>
            <a:bodyPr lIns="0" tIns="0" rIns="0" bIns="0" anchor="b">
              <a:prstTxWarp prst="textNoShape">
                <a:avLst/>
              </a:prstTxWarp>
              <a:spAutoFit/>
            </a:bodyPr>
            <a:lstStyle/>
            <a:p>
              <a:pPr marL="563443" indent="-563443" defTabSz="895160">
                <a:tabLst>
                  <a:tab pos="517416" algn="r"/>
                </a:tabLst>
                <a:defRPr/>
              </a:pPr>
              <a:r>
                <a:rPr lang="en-US" sz="800" dirty="0">
                  <a:solidFill>
                    <a:schemeClr val="bg2"/>
                  </a:solidFill>
                </a:rPr>
                <a:t>*	Footnote</a:t>
              </a:r>
            </a:p>
            <a:p>
              <a:pPr marL="563443" indent="-563443" defTabSz="895160">
                <a:tabLst>
                  <a:tab pos="517416" algn="r"/>
                </a:tabLst>
                <a:defRPr/>
              </a:pPr>
              <a:r>
                <a:rPr lang="en-US" sz="800" dirty="0">
                  <a:solidFill>
                    <a:schemeClr val="bg2"/>
                  </a:solidFill>
                </a:rPr>
                <a:t>	Source:	Source</a:t>
              </a:r>
            </a:p>
          </p:txBody>
        </p:sp>
      </p:grpSp>
      <p:graphicFrame>
        <p:nvGraphicFramePr>
          <p:cNvPr id="1026" name="Rectangle 2" hidden="1"/>
          <p:cNvGraphicFramePr>
            <a:graphicFrameLocks/>
          </p:cNvGraphicFramePr>
          <p:nvPr>
            <p:custDataLst>
              <p:tags r:id="rId11"/>
            </p:custDataLst>
          </p:nvPr>
        </p:nvGraphicFramePr>
        <p:xfrm>
          <a:off x="1" y="0"/>
          <a:ext cx="158751" cy="158750"/>
        </p:xfrm>
        <a:graphic>
          <a:graphicData uri="http://schemas.openxmlformats.org/presentationml/2006/ole">
            <mc:AlternateContent xmlns:mc="http://schemas.openxmlformats.org/markup-compatibility/2006">
              <mc:Choice xmlns:v="urn:schemas-microsoft-com:vml" Requires="v">
                <p:oleObj spid="_x0000_s1142" r:id="rId13" imgW="0" imgH="0" progId="">
                  <p:embed/>
                </p:oleObj>
              </mc:Choice>
              <mc:Fallback>
                <p:oleObj r:id="rId13" imgW="0" imgH="0" progId="">
                  <p:embed/>
                  <p:pic>
                    <p:nvPicPr>
                      <p:cNvPr id="0" name="AutoShape 10"/>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 y="0"/>
                        <a:ext cx="158751"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 bg1="lt1" tx1="dk1" bg2="lt2" tx2="dk2" accent1="accent1" accent2="accent2" accent3="accent3" accent4="accent4" accent5="accent5" accent6="accent6" hlink="hlink" folHlink="folHlink"/>
  <p:sldLayoutIdLst>
    <p:sldLayoutId id="2147483671" r:id="rId1"/>
    <p:sldLayoutId id="2147483661" r:id="rId2"/>
    <p:sldLayoutId id="2147483672" r:id="rId3"/>
    <p:sldLayoutId id="2147483674" r:id="rId4"/>
    <p:sldLayoutId id="2147483677" r:id="rId5"/>
  </p:sldLayoutIdLst>
  <p:timing>
    <p:tnLst>
      <p:par>
        <p:cTn id="1" dur="indefinite" restart="never" nodeType="tmRoot"/>
      </p:par>
    </p:tnLst>
  </p:timing>
  <p:hf hdr="0" ftr="0" dt="0"/>
  <p:txStyles>
    <p:titleStyle>
      <a:lvl1pPr algn="l" defTabSz="895160" rtl="0" eaLnBrk="0" fontAlgn="base" hangingPunct="0">
        <a:spcBef>
          <a:spcPct val="0"/>
        </a:spcBef>
        <a:spcAft>
          <a:spcPct val="0"/>
        </a:spcAft>
        <a:defRPr sz="2000" b="1">
          <a:solidFill>
            <a:schemeClr val="tx1"/>
          </a:solidFill>
          <a:latin typeface="+mj-lt"/>
          <a:ea typeface="ＭＳ Ｐゴシック" charset="-128"/>
          <a:cs typeface="ＭＳ Ｐゴシック" charset="-128"/>
        </a:defRPr>
      </a:lvl1pPr>
      <a:lvl2pPr algn="l" defTabSz="895160" rtl="0" eaLnBrk="0" fontAlgn="base" hangingPunct="0">
        <a:spcBef>
          <a:spcPct val="0"/>
        </a:spcBef>
        <a:spcAft>
          <a:spcPct val="0"/>
        </a:spcAft>
        <a:defRPr sz="2000" b="1">
          <a:solidFill>
            <a:schemeClr val="tx2"/>
          </a:solidFill>
          <a:latin typeface="Arial" charset="0"/>
          <a:ea typeface="ＭＳ Ｐゴシック" charset="-128"/>
          <a:cs typeface="ＭＳ Ｐゴシック" charset="-128"/>
        </a:defRPr>
      </a:lvl2pPr>
      <a:lvl3pPr algn="l" defTabSz="895160" rtl="0" eaLnBrk="0" fontAlgn="base" hangingPunct="0">
        <a:spcBef>
          <a:spcPct val="0"/>
        </a:spcBef>
        <a:spcAft>
          <a:spcPct val="0"/>
        </a:spcAft>
        <a:defRPr sz="2000" b="1">
          <a:solidFill>
            <a:schemeClr val="tx2"/>
          </a:solidFill>
          <a:latin typeface="Arial" charset="0"/>
          <a:ea typeface="ＭＳ Ｐゴシック" charset="-128"/>
          <a:cs typeface="ＭＳ Ｐゴシック" charset="-128"/>
        </a:defRPr>
      </a:lvl3pPr>
      <a:lvl4pPr algn="l" defTabSz="895160" rtl="0" eaLnBrk="0" fontAlgn="base" hangingPunct="0">
        <a:spcBef>
          <a:spcPct val="0"/>
        </a:spcBef>
        <a:spcAft>
          <a:spcPct val="0"/>
        </a:spcAft>
        <a:defRPr sz="2000" b="1">
          <a:solidFill>
            <a:schemeClr val="tx2"/>
          </a:solidFill>
          <a:latin typeface="Arial" charset="0"/>
          <a:ea typeface="ＭＳ Ｐゴシック" charset="-128"/>
          <a:cs typeface="ＭＳ Ｐゴシック" charset="-128"/>
        </a:defRPr>
      </a:lvl4pPr>
      <a:lvl5pPr algn="l" defTabSz="895160" rtl="0" eaLnBrk="0" fontAlgn="base" hangingPunct="0">
        <a:spcBef>
          <a:spcPct val="0"/>
        </a:spcBef>
        <a:spcAft>
          <a:spcPct val="0"/>
        </a:spcAft>
        <a:defRPr sz="2000" b="1">
          <a:solidFill>
            <a:schemeClr val="tx2"/>
          </a:solidFill>
          <a:latin typeface="Arial" charset="0"/>
          <a:ea typeface="ＭＳ Ｐゴシック" charset="-128"/>
          <a:cs typeface="ＭＳ Ｐゴシック" charset="-128"/>
        </a:defRPr>
      </a:lvl5pPr>
      <a:lvl6pPr marL="457102" algn="l" defTabSz="895160" rtl="0" fontAlgn="base">
        <a:spcBef>
          <a:spcPct val="0"/>
        </a:spcBef>
        <a:spcAft>
          <a:spcPct val="0"/>
        </a:spcAft>
        <a:defRPr sz="2000" b="1">
          <a:solidFill>
            <a:schemeClr val="tx2"/>
          </a:solidFill>
          <a:latin typeface="Arial" charset="0"/>
        </a:defRPr>
      </a:lvl6pPr>
      <a:lvl7pPr marL="914206" algn="l" defTabSz="895160" rtl="0" fontAlgn="base">
        <a:spcBef>
          <a:spcPct val="0"/>
        </a:spcBef>
        <a:spcAft>
          <a:spcPct val="0"/>
        </a:spcAft>
        <a:defRPr sz="2000" b="1">
          <a:solidFill>
            <a:schemeClr val="tx2"/>
          </a:solidFill>
          <a:latin typeface="Arial" charset="0"/>
        </a:defRPr>
      </a:lvl7pPr>
      <a:lvl8pPr marL="1371309" algn="l" defTabSz="895160" rtl="0" fontAlgn="base">
        <a:spcBef>
          <a:spcPct val="0"/>
        </a:spcBef>
        <a:spcAft>
          <a:spcPct val="0"/>
        </a:spcAft>
        <a:defRPr sz="2000" b="1">
          <a:solidFill>
            <a:schemeClr val="tx2"/>
          </a:solidFill>
          <a:latin typeface="Arial" charset="0"/>
        </a:defRPr>
      </a:lvl8pPr>
      <a:lvl9pPr marL="1828413" algn="l" defTabSz="895160" rtl="0" fontAlgn="base">
        <a:spcBef>
          <a:spcPct val="0"/>
        </a:spcBef>
        <a:spcAft>
          <a:spcPct val="0"/>
        </a:spcAft>
        <a:defRPr sz="2000" b="1">
          <a:solidFill>
            <a:schemeClr val="tx2"/>
          </a:solidFill>
          <a:latin typeface="Arial" charset="0"/>
        </a:defRPr>
      </a:lvl9pPr>
    </p:titleStyle>
    <p:bodyStyle>
      <a:lvl1pPr marL="342828" indent="-342828" algn="l" defTabSz="895160" rtl="0" eaLnBrk="0" fontAlgn="base" hangingPunct="0">
        <a:spcBef>
          <a:spcPct val="0"/>
        </a:spcBef>
        <a:spcAft>
          <a:spcPct val="0"/>
        </a:spcAft>
        <a:buSzPct val="120000"/>
        <a:defRPr sz="1600">
          <a:solidFill>
            <a:schemeClr val="tx1"/>
          </a:solidFill>
          <a:latin typeface="+mn-lt"/>
          <a:ea typeface="ＭＳ Ｐゴシック" charset="-128"/>
          <a:cs typeface="ＭＳ Ｐゴシック" charset="-128"/>
        </a:defRPr>
      </a:lvl1pPr>
      <a:lvl2pPr marL="144432" indent="-142845" algn="l" defTabSz="895160" rtl="0" eaLnBrk="0" fontAlgn="base" hangingPunct="0">
        <a:spcBef>
          <a:spcPct val="0"/>
        </a:spcBef>
        <a:spcAft>
          <a:spcPct val="0"/>
        </a:spcAft>
        <a:buChar char="•"/>
        <a:defRPr sz="1600">
          <a:solidFill>
            <a:schemeClr val="tx1"/>
          </a:solidFill>
          <a:latin typeface="+mn-lt"/>
          <a:ea typeface="ＭＳ Ｐゴシック" charset="-128"/>
        </a:defRPr>
      </a:lvl2pPr>
      <a:lvl3pPr marL="295212" indent="-149193" algn="l" defTabSz="895160" rtl="0" eaLnBrk="0" fontAlgn="base" hangingPunct="0">
        <a:spcBef>
          <a:spcPct val="0"/>
        </a:spcBef>
        <a:spcAft>
          <a:spcPct val="0"/>
        </a:spcAft>
        <a:buChar char="–"/>
        <a:defRPr sz="1600">
          <a:solidFill>
            <a:schemeClr val="tx1"/>
          </a:solidFill>
          <a:latin typeface="+mn-lt"/>
          <a:ea typeface="ＭＳ Ｐゴシック" charset="-128"/>
        </a:defRPr>
      </a:lvl3pPr>
      <a:lvl4pPr marL="431710" indent="-134909" algn="l" defTabSz="895160" rtl="0" eaLnBrk="0" fontAlgn="base" hangingPunct="0">
        <a:spcBef>
          <a:spcPct val="0"/>
        </a:spcBef>
        <a:spcAft>
          <a:spcPct val="0"/>
        </a:spcAft>
        <a:buChar char="•"/>
        <a:defRPr sz="1600">
          <a:solidFill>
            <a:schemeClr val="tx1"/>
          </a:solidFill>
          <a:latin typeface="+mn-lt"/>
          <a:ea typeface="ＭＳ Ｐゴシック" charset="-128"/>
        </a:defRPr>
      </a:lvl4pPr>
      <a:lvl5pPr marL="582489" indent="-149193" algn="l" defTabSz="895160" rtl="0" eaLnBrk="0" fontAlgn="base" hangingPunct="0">
        <a:spcBef>
          <a:spcPct val="0"/>
        </a:spcBef>
        <a:spcAft>
          <a:spcPct val="0"/>
        </a:spcAft>
        <a:buChar char="–"/>
        <a:defRPr sz="1600">
          <a:solidFill>
            <a:schemeClr val="tx1"/>
          </a:solidFill>
          <a:latin typeface="+mn-lt"/>
          <a:ea typeface="ＭＳ Ｐゴシック" charset="-128"/>
        </a:defRPr>
      </a:lvl5pPr>
      <a:lvl6pPr marL="1039593" indent="-149193" algn="l" defTabSz="895160" rtl="0" fontAlgn="base">
        <a:spcBef>
          <a:spcPct val="0"/>
        </a:spcBef>
        <a:spcAft>
          <a:spcPct val="0"/>
        </a:spcAft>
        <a:buChar char="–"/>
        <a:defRPr sz="1600">
          <a:solidFill>
            <a:schemeClr val="tx1"/>
          </a:solidFill>
          <a:latin typeface="+mn-lt"/>
          <a:ea typeface="ＭＳ Ｐゴシック" charset="-128"/>
        </a:defRPr>
      </a:lvl6pPr>
      <a:lvl7pPr marL="1496695" indent="-149193" algn="l" defTabSz="895160" rtl="0" fontAlgn="base">
        <a:spcBef>
          <a:spcPct val="0"/>
        </a:spcBef>
        <a:spcAft>
          <a:spcPct val="0"/>
        </a:spcAft>
        <a:buChar char="–"/>
        <a:defRPr sz="1600">
          <a:solidFill>
            <a:schemeClr val="tx1"/>
          </a:solidFill>
          <a:latin typeface="+mn-lt"/>
          <a:ea typeface="ＭＳ Ｐゴシック" charset="-128"/>
        </a:defRPr>
      </a:lvl7pPr>
      <a:lvl8pPr marL="1953799" indent="-149193" algn="l" defTabSz="895160" rtl="0" fontAlgn="base">
        <a:spcBef>
          <a:spcPct val="0"/>
        </a:spcBef>
        <a:spcAft>
          <a:spcPct val="0"/>
        </a:spcAft>
        <a:buChar char="–"/>
        <a:defRPr sz="1600">
          <a:solidFill>
            <a:schemeClr val="tx1"/>
          </a:solidFill>
          <a:latin typeface="+mn-lt"/>
          <a:ea typeface="ＭＳ Ｐゴシック" charset="-128"/>
        </a:defRPr>
      </a:lvl8pPr>
      <a:lvl9pPr marL="2410903" indent="-149193" algn="l" defTabSz="895160" rtl="0" fontAlgn="base">
        <a:spcBef>
          <a:spcPct val="0"/>
        </a:spcBef>
        <a:spcAft>
          <a:spcPct val="0"/>
        </a:spcAft>
        <a:buChar char="–"/>
        <a:defRPr sz="1600">
          <a:solidFill>
            <a:schemeClr val="tx1"/>
          </a:solidFill>
          <a:latin typeface="+mn-lt"/>
          <a:ea typeface="ＭＳ Ｐゴシック" charset="-128"/>
        </a:defRPr>
      </a:lvl9pPr>
    </p:bodyStyle>
    <p:otherStyle>
      <a:defPPr>
        <a:defRPr lang="en-US"/>
      </a:defPPr>
      <a:lvl1pPr marL="0" algn="l" defTabSz="457102" rtl="0" eaLnBrk="1" latinLnBrk="0" hangingPunct="1">
        <a:defRPr sz="1800" kern="1200">
          <a:solidFill>
            <a:schemeClr val="tx1"/>
          </a:solidFill>
          <a:latin typeface="+mn-lt"/>
          <a:ea typeface="+mn-ea"/>
          <a:cs typeface="+mn-cs"/>
        </a:defRPr>
      </a:lvl1pPr>
      <a:lvl2pPr marL="457102" algn="l" defTabSz="457102" rtl="0" eaLnBrk="1" latinLnBrk="0" hangingPunct="1">
        <a:defRPr sz="1800" kern="1200">
          <a:solidFill>
            <a:schemeClr val="tx1"/>
          </a:solidFill>
          <a:latin typeface="+mn-lt"/>
          <a:ea typeface="+mn-ea"/>
          <a:cs typeface="+mn-cs"/>
        </a:defRPr>
      </a:lvl2pPr>
      <a:lvl3pPr marL="914206" algn="l" defTabSz="457102" rtl="0" eaLnBrk="1" latinLnBrk="0" hangingPunct="1">
        <a:defRPr sz="1800" kern="1200">
          <a:solidFill>
            <a:schemeClr val="tx1"/>
          </a:solidFill>
          <a:latin typeface="+mn-lt"/>
          <a:ea typeface="+mn-ea"/>
          <a:cs typeface="+mn-cs"/>
        </a:defRPr>
      </a:lvl3pPr>
      <a:lvl4pPr marL="1371309" algn="l" defTabSz="457102" rtl="0" eaLnBrk="1" latinLnBrk="0" hangingPunct="1">
        <a:defRPr sz="1800" kern="1200">
          <a:solidFill>
            <a:schemeClr val="tx1"/>
          </a:solidFill>
          <a:latin typeface="+mn-lt"/>
          <a:ea typeface="+mn-ea"/>
          <a:cs typeface="+mn-cs"/>
        </a:defRPr>
      </a:lvl4pPr>
      <a:lvl5pPr marL="1828413" algn="l" defTabSz="457102" rtl="0" eaLnBrk="1" latinLnBrk="0" hangingPunct="1">
        <a:defRPr sz="1800" kern="1200">
          <a:solidFill>
            <a:schemeClr val="tx1"/>
          </a:solidFill>
          <a:latin typeface="+mn-lt"/>
          <a:ea typeface="+mn-ea"/>
          <a:cs typeface="+mn-cs"/>
        </a:defRPr>
      </a:lvl5pPr>
      <a:lvl6pPr marL="2285516" algn="l" defTabSz="457102" rtl="0" eaLnBrk="1" latinLnBrk="0" hangingPunct="1">
        <a:defRPr sz="1800" kern="1200">
          <a:solidFill>
            <a:schemeClr val="tx1"/>
          </a:solidFill>
          <a:latin typeface="+mn-lt"/>
          <a:ea typeface="+mn-ea"/>
          <a:cs typeface="+mn-cs"/>
        </a:defRPr>
      </a:lvl6pPr>
      <a:lvl7pPr marL="2742618" algn="l" defTabSz="457102" rtl="0" eaLnBrk="1" latinLnBrk="0" hangingPunct="1">
        <a:defRPr sz="1800" kern="1200">
          <a:solidFill>
            <a:schemeClr val="tx1"/>
          </a:solidFill>
          <a:latin typeface="+mn-lt"/>
          <a:ea typeface="+mn-ea"/>
          <a:cs typeface="+mn-cs"/>
        </a:defRPr>
      </a:lvl7pPr>
      <a:lvl8pPr marL="3199722" algn="l" defTabSz="457102" rtl="0" eaLnBrk="1" latinLnBrk="0" hangingPunct="1">
        <a:defRPr sz="1800" kern="1200">
          <a:solidFill>
            <a:schemeClr val="tx1"/>
          </a:solidFill>
          <a:latin typeface="+mn-lt"/>
          <a:ea typeface="+mn-ea"/>
          <a:cs typeface="+mn-cs"/>
        </a:defRPr>
      </a:lvl8pPr>
      <a:lvl9pPr marL="3656824" algn="l" defTabSz="45710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3" name="Picture 4" descr="image002.jpg"/>
          <p:cNvPicPr>
            <a:picLocks noChangeAspect="1"/>
          </p:cNvPicPr>
          <p:nvPr/>
        </p:nvPicPr>
        <p:blipFill>
          <a:blip r:embed="rId3" cstate="print"/>
          <a:srcRect/>
          <a:stretch>
            <a:fillRect/>
          </a:stretch>
        </p:blipFill>
        <p:spPr bwMode="auto">
          <a:xfrm>
            <a:off x="2751249" y="390493"/>
            <a:ext cx="3381545" cy="1779339"/>
          </a:xfrm>
          <a:prstGeom prst="rect">
            <a:avLst/>
          </a:prstGeom>
          <a:noFill/>
          <a:ln w="9525">
            <a:noFill/>
            <a:miter lim="800000"/>
            <a:headEnd/>
            <a:tailEnd/>
          </a:ln>
        </p:spPr>
      </p:pic>
      <p:cxnSp>
        <p:nvCxnSpPr>
          <p:cNvPr id="6" name="Straight Connector 5"/>
          <p:cNvCxnSpPr/>
          <p:nvPr/>
        </p:nvCxnSpPr>
        <p:spPr bwMode="auto">
          <a:xfrm>
            <a:off x="1580360" y="3622092"/>
            <a:ext cx="5800724"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
        <p:nvSpPr>
          <p:cNvPr id="8" name="TextBox 7"/>
          <p:cNvSpPr txBox="1"/>
          <p:nvPr/>
        </p:nvSpPr>
        <p:spPr>
          <a:xfrm>
            <a:off x="2314761" y="3969101"/>
            <a:ext cx="4254522" cy="2385248"/>
          </a:xfrm>
          <a:prstGeom prst="rect">
            <a:avLst/>
          </a:prstGeom>
          <a:noFill/>
          <a:ln>
            <a:noFill/>
          </a:ln>
        </p:spPr>
        <p:txBody>
          <a:bodyPr wrap="none" lIns="91420" tIns="45710" rIns="91420" bIns="45710" rtlCol="0">
            <a:spAutoFit/>
          </a:bodyPr>
          <a:lstStyle/>
          <a:p>
            <a:pPr algn="ctr"/>
            <a:r>
              <a:rPr lang="en-US" sz="1800" b="1" dirty="0" smtClean="0"/>
              <a:t>CAMBODIA SPEAKER PROGRAM</a:t>
            </a:r>
          </a:p>
          <a:p>
            <a:pPr algn="ctr"/>
            <a:r>
              <a:rPr lang="en-US" sz="1800" b="1" dirty="0" smtClean="0"/>
              <a:t>October 7-11, 2013</a:t>
            </a:r>
          </a:p>
          <a:p>
            <a:pPr algn="ctr"/>
            <a:endParaRPr lang="en-US" sz="1800" b="1" i="1" dirty="0" smtClean="0"/>
          </a:p>
          <a:p>
            <a:pPr algn="ctr"/>
            <a:endParaRPr lang="en-US" sz="1800" b="1" i="1" dirty="0"/>
          </a:p>
          <a:p>
            <a:pPr algn="ctr"/>
            <a:r>
              <a:rPr lang="en-US" sz="1800" b="1" i="1" dirty="0" smtClean="0"/>
              <a:t>Steve Mariotti, Founder</a:t>
            </a:r>
          </a:p>
          <a:p>
            <a:pPr algn="ctr"/>
            <a:r>
              <a:rPr lang="en-US" sz="1800" b="1" i="1" dirty="0" smtClean="0"/>
              <a:t>NFTE</a:t>
            </a:r>
          </a:p>
          <a:p>
            <a:pPr algn="ctr"/>
            <a:endParaRPr lang="en-US" sz="1800" dirty="0" smtClean="0"/>
          </a:p>
          <a:p>
            <a:pPr algn="ctr"/>
            <a:endParaRPr lang="en-US" sz="1400" b="1" i="1" dirty="0"/>
          </a:p>
          <a:p>
            <a:endParaRPr lang="en-US" dirty="0"/>
          </a:p>
        </p:txBody>
      </p:sp>
      <p:sp>
        <p:nvSpPr>
          <p:cNvPr id="3" name="TextBox 2"/>
          <p:cNvSpPr txBox="1"/>
          <p:nvPr/>
        </p:nvSpPr>
        <p:spPr>
          <a:xfrm>
            <a:off x="1468485" y="2845943"/>
            <a:ext cx="5947076" cy="646331"/>
          </a:xfrm>
          <a:prstGeom prst="rect">
            <a:avLst/>
          </a:prstGeom>
          <a:noFill/>
        </p:spPr>
        <p:txBody>
          <a:bodyPr wrap="none" rtlCol="0">
            <a:spAutoFit/>
          </a:bodyPr>
          <a:lstStyle/>
          <a:p>
            <a:pPr algn="ctr"/>
            <a:r>
              <a:rPr lang="en-US" sz="1800" b="1" dirty="0" smtClean="0"/>
              <a:t>How to Start A Business: </a:t>
            </a:r>
          </a:p>
          <a:p>
            <a:pPr algn="ctr"/>
            <a:r>
              <a:rPr lang="en-US" sz="1800" b="1" dirty="0" smtClean="0"/>
              <a:t>Tips for Students and Aspiring Young Entrepreneurs</a:t>
            </a:r>
            <a:endParaRPr lang="en-US" sz="1800"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721797" y="6503988"/>
            <a:ext cx="157094" cy="153888"/>
          </a:xfrm>
          <a:prstGeom prst="rect">
            <a:avLst/>
          </a:prstGeom>
        </p:spPr>
        <p:txBody>
          <a:bodyPr/>
          <a:lstStyle/>
          <a:p>
            <a:fld id="{2AF0933F-44BB-4C37-822F-A0387E669DA1}" type="slidenum">
              <a:rPr lang="en-US" smtClean="0"/>
              <a:pPr/>
              <a:t>9</a:t>
            </a:fld>
            <a:endParaRPr lang="en-US" dirty="0"/>
          </a:p>
        </p:txBody>
      </p:sp>
      <p:pic>
        <p:nvPicPr>
          <p:cNvPr id="4403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71459" y="113240"/>
            <a:ext cx="4925242" cy="6544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444415" y="568038"/>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578921" y="6350099"/>
            <a:ext cx="319910" cy="256183"/>
          </a:xfrm>
          <a:prstGeom prst="rect">
            <a:avLst/>
          </a:prstGeom>
        </p:spPr>
        <p:txBody>
          <a:bodyPr/>
          <a:lstStyle/>
          <a:p>
            <a:fld id="{2AF0933F-44BB-4C37-822F-A0387E669DA1}" type="slidenum">
              <a:rPr lang="en-US" smtClean="0"/>
              <a:pPr/>
              <a:t>10</a:t>
            </a:fld>
            <a:endParaRPr lang="en-US" dirty="0"/>
          </a:p>
        </p:txBody>
      </p:sp>
      <p:pic>
        <p:nvPicPr>
          <p:cNvPr id="4505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0495" y="779124"/>
            <a:ext cx="7258050" cy="5005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itle 1"/>
          <p:cNvSpPr txBox="1">
            <a:spLocks/>
          </p:cNvSpPr>
          <p:nvPr/>
        </p:nvSpPr>
        <p:spPr bwMode="auto">
          <a:xfrm>
            <a:off x="246580" y="225126"/>
            <a:ext cx="8475217" cy="276999"/>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algn="l" defTabSz="895160" rtl="0" eaLnBrk="0" fontAlgn="base" hangingPunct="0">
              <a:spcBef>
                <a:spcPct val="0"/>
              </a:spcBef>
              <a:spcAft>
                <a:spcPct val="0"/>
              </a:spcAft>
              <a:defRPr sz="2000" b="1">
                <a:solidFill>
                  <a:schemeClr val="tx2"/>
                </a:solidFill>
                <a:latin typeface="+mj-lt"/>
                <a:ea typeface="ＭＳ Ｐゴシック" charset="-128"/>
                <a:cs typeface="ＭＳ Ｐゴシック" charset="-128"/>
              </a:defRPr>
            </a:lvl1pPr>
            <a:lvl2pPr algn="l" defTabSz="895160" rtl="0" eaLnBrk="0" fontAlgn="base" hangingPunct="0">
              <a:spcBef>
                <a:spcPct val="0"/>
              </a:spcBef>
              <a:spcAft>
                <a:spcPct val="0"/>
              </a:spcAft>
              <a:defRPr sz="2000" b="1">
                <a:solidFill>
                  <a:schemeClr val="tx2"/>
                </a:solidFill>
                <a:latin typeface="Arial" charset="0"/>
                <a:ea typeface="ＭＳ Ｐゴシック" charset="-128"/>
                <a:cs typeface="ＭＳ Ｐゴシック" charset="-128"/>
              </a:defRPr>
            </a:lvl2pPr>
            <a:lvl3pPr algn="l" defTabSz="895160" rtl="0" eaLnBrk="0" fontAlgn="base" hangingPunct="0">
              <a:spcBef>
                <a:spcPct val="0"/>
              </a:spcBef>
              <a:spcAft>
                <a:spcPct val="0"/>
              </a:spcAft>
              <a:defRPr sz="2000" b="1">
                <a:solidFill>
                  <a:schemeClr val="tx2"/>
                </a:solidFill>
                <a:latin typeface="Arial" charset="0"/>
                <a:ea typeface="ＭＳ Ｐゴシック" charset="-128"/>
                <a:cs typeface="ＭＳ Ｐゴシック" charset="-128"/>
              </a:defRPr>
            </a:lvl3pPr>
            <a:lvl4pPr algn="l" defTabSz="895160" rtl="0" eaLnBrk="0" fontAlgn="base" hangingPunct="0">
              <a:spcBef>
                <a:spcPct val="0"/>
              </a:spcBef>
              <a:spcAft>
                <a:spcPct val="0"/>
              </a:spcAft>
              <a:defRPr sz="2000" b="1">
                <a:solidFill>
                  <a:schemeClr val="tx2"/>
                </a:solidFill>
                <a:latin typeface="Arial" charset="0"/>
                <a:ea typeface="ＭＳ Ｐゴシック" charset="-128"/>
                <a:cs typeface="ＭＳ Ｐゴシック" charset="-128"/>
              </a:defRPr>
            </a:lvl4pPr>
            <a:lvl5pPr algn="l" defTabSz="895160" rtl="0" eaLnBrk="0" fontAlgn="base" hangingPunct="0">
              <a:spcBef>
                <a:spcPct val="0"/>
              </a:spcBef>
              <a:spcAft>
                <a:spcPct val="0"/>
              </a:spcAft>
              <a:defRPr sz="2000" b="1">
                <a:solidFill>
                  <a:schemeClr val="tx2"/>
                </a:solidFill>
                <a:latin typeface="Arial" charset="0"/>
                <a:ea typeface="ＭＳ Ｐゴシック" charset="-128"/>
                <a:cs typeface="ＭＳ Ｐゴシック" charset="-128"/>
              </a:defRPr>
            </a:lvl5pPr>
            <a:lvl6pPr marL="457102" algn="l" defTabSz="895160" rtl="0" fontAlgn="base">
              <a:spcBef>
                <a:spcPct val="0"/>
              </a:spcBef>
              <a:spcAft>
                <a:spcPct val="0"/>
              </a:spcAft>
              <a:defRPr sz="2000" b="1">
                <a:solidFill>
                  <a:schemeClr val="tx2"/>
                </a:solidFill>
                <a:latin typeface="Arial" charset="0"/>
              </a:defRPr>
            </a:lvl6pPr>
            <a:lvl7pPr marL="914206" algn="l" defTabSz="895160" rtl="0" fontAlgn="base">
              <a:spcBef>
                <a:spcPct val="0"/>
              </a:spcBef>
              <a:spcAft>
                <a:spcPct val="0"/>
              </a:spcAft>
              <a:defRPr sz="2000" b="1">
                <a:solidFill>
                  <a:schemeClr val="tx2"/>
                </a:solidFill>
                <a:latin typeface="Arial" charset="0"/>
              </a:defRPr>
            </a:lvl7pPr>
            <a:lvl8pPr marL="1371309" algn="l" defTabSz="895160" rtl="0" fontAlgn="base">
              <a:spcBef>
                <a:spcPct val="0"/>
              </a:spcBef>
              <a:spcAft>
                <a:spcPct val="0"/>
              </a:spcAft>
              <a:defRPr sz="2000" b="1">
                <a:solidFill>
                  <a:schemeClr val="tx2"/>
                </a:solidFill>
                <a:latin typeface="Arial" charset="0"/>
              </a:defRPr>
            </a:lvl8pPr>
            <a:lvl9pPr marL="1828413" algn="l" defTabSz="895160" rtl="0" fontAlgn="base">
              <a:spcBef>
                <a:spcPct val="0"/>
              </a:spcBef>
              <a:spcAft>
                <a:spcPct val="0"/>
              </a:spcAft>
              <a:defRPr sz="2000" b="1">
                <a:solidFill>
                  <a:schemeClr val="tx2"/>
                </a:solidFill>
                <a:latin typeface="Arial" charset="0"/>
              </a:defRPr>
            </a:lvl9pPr>
          </a:lstStyle>
          <a:p>
            <a:pPr algn="ctr"/>
            <a:r>
              <a:rPr lang="en-US" sz="1800" dirty="0" smtClean="0">
                <a:solidFill>
                  <a:schemeClr val="tx1"/>
                </a:solidFill>
              </a:rPr>
              <a:t>MARKETING PLAN</a:t>
            </a:r>
            <a:endParaRPr lang="en-US" sz="1800" dirty="0">
              <a:solidFill>
                <a:schemeClr val="tx1"/>
              </a:solidFill>
            </a:endParaRPr>
          </a:p>
        </p:txBody>
      </p:sp>
      <p:cxnSp>
        <p:nvCxnSpPr>
          <p:cNvPr id="5" name="Straight Connector 4"/>
          <p:cNvCxnSpPr/>
          <p:nvPr/>
        </p:nvCxnSpPr>
        <p:spPr bwMode="auto">
          <a:xfrm>
            <a:off x="444415" y="568038"/>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486454" y="6350099"/>
            <a:ext cx="313890" cy="245909"/>
          </a:xfrm>
          <a:prstGeom prst="rect">
            <a:avLst/>
          </a:prstGeom>
        </p:spPr>
        <p:txBody>
          <a:bodyPr/>
          <a:lstStyle/>
          <a:p>
            <a:fld id="{2AF0933F-44BB-4C37-822F-A0387E669DA1}" type="slidenum">
              <a:rPr lang="en-US" smtClean="0"/>
              <a:pPr/>
              <a:t>11</a:t>
            </a:fld>
            <a:endParaRPr lang="en-US" dirty="0"/>
          </a:p>
        </p:txBody>
      </p:sp>
      <p:pic>
        <p:nvPicPr>
          <p:cNvPr id="4608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57573" y="94073"/>
            <a:ext cx="4643918" cy="6409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444415" y="568038"/>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466882" y="6350322"/>
            <a:ext cx="412009" cy="297058"/>
          </a:xfrm>
          <a:prstGeom prst="rect">
            <a:avLst/>
          </a:prstGeom>
        </p:spPr>
        <p:txBody>
          <a:bodyPr/>
          <a:lstStyle/>
          <a:p>
            <a:fld id="{2AF0933F-44BB-4C37-822F-A0387E669DA1}" type="slidenum">
              <a:rPr lang="en-US" smtClean="0"/>
              <a:pPr/>
              <a:t>12</a:t>
            </a:fld>
            <a:endParaRPr lang="en-US" dirty="0"/>
          </a:p>
        </p:txBody>
      </p:sp>
      <p:pic>
        <p:nvPicPr>
          <p:cNvPr id="4710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21605" y="152400"/>
            <a:ext cx="5886450" cy="6162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540982" y="639957"/>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370315" y="6288901"/>
            <a:ext cx="430029" cy="286560"/>
          </a:xfrm>
          <a:prstGeom prst="rect">
            <a:avLst/>
          </a:prstGeom>
        </p:spPr>
        <p:txBody>
          <a:bodyPr/>
          <a:lstStyle/>
          <a:p>
            <a:fld id="{2AF0933F-44BB-4C37-822F-A0387E669DA1}" type="slidenum">
              <a:rPr lang="en-US" smtClean="0"/>
              <a:pPr/>
              <a:t>13</a:t>
            </a:fld>
            <a:endParaRPr lang="en-US" dirty="0"/>
          </a:p>
        </p:txBody>
      </p:sp>
      <p:pic>
        <p:nvPicPr>
          <p:cNvPr id="4813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29829" y="0"/>
            <a:ext cx="5262081" cy="6657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444415" y="444748"/>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370315" y="6350099"/>
            <a:ext cx="353501" cy="256183"/>
          </a:xfrm>
          <a:prstGeom prst="rect">
            <a:avLst/>
          </a:prstGeom>
        </p:spPr>
        <p:txBody>
          <a:bodyPr/>
          <a:lstStyle/>
          <a:p>
            <a:fld id="{2AF0933F-44BB-4C37-822F-A0387E669DA1}" type="slidenum">
              <a:rPr lang="en-US" smtClean="0"/>
              <a:pPr/>
              <a:t>14</a:t>
            </a:fld>
            <a:endParaRPr lang="en-US" dirty="0"/>
          </a:p>
        </p:txBody>
      </p:sp>
      <p:pic>
        <p:nvPicPr>
          <p:cNvPr id="4915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59959" y="0"/>
            <a:ext cx="5477839" cy="672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444415" y="444748"/>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370315" y="6350100"/>
            <a:ext cx="430029" cy="297280"/>
          </a:xfrm>
          <a:prstGeom prst="rect">
            <a:avLst/>
          </a:prstGeom>
        </p:spPr>
        <p:txBody>
          <a:bodyPr/>
          <a:lstStyle/>
          <a:p>
            <a:fld id="{2AF0933F-44BB-4C37-822F-A0387E669DA1}" type="slidenum">
              <a:rPr lang="en-US" smtClean="0"/>
              <a:pPr/>
              <a:t>15</a:t>
            </a:fld>
            <a:endParaRPr lang="en-US" dirty="0"/>
          </a:p>
        </p:txBody>
      </p:sp>
      <p:pic>
        <p:nvPicPr>
          <p:cNvPr id="5017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0170" y="76416"/>
            <a:ext cx="5219271" cy="66450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444415" y="383103"/>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352890" y="6350099"/>
            <a:ext cx="368907" cy="256183"/>
          </a:xfrm>
          <a:prstGeom prst="rect">
            <a:avLst/>
          </a:prstGeom>
        </p:spPr>
        <p:txBody>
          <a:bodyPr/>
          <a:lstStyle/>
          <a:p>
            <a:fld id="{2AF0933F-44BB-4C37-822F-A0387E669DA1}" type="slidenum">
              <a:rPr lang="en-US" smtClean="0"/>
              <a:pPr/>
              <a:t>16</a:t>
            </a:fld>
            <a:endParaRPr lang="en-US" dirty="0"/>
          </a:p>
        </p:txBody>
      </p:sp>
      <p:pic>
        <p:nvPicPr>
          <p:cNvPr id="5120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22960" y="0"/>
            <a:ext cx="4991548" cy="6721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307327" y="321458"/>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527551" y="6350545"/>
            <a:ext cx="351340" cy="275679"/>
          </a:xfrm>
          <a:prstGeom prst="rect">
            <a:avLst/>
          </a:prstGeom>
        </p:spPr>
        <p:txBody>
          <a:bodyPr/>
          <a:lstStyle/>
          <a:p>
            <a:fld id="{2AF0933F-44BB-4C37-822F-A0387E669DA1}" type="slidenum">
              <a:rPr lang="en-US" smtClean="0"/>
              <a:pPr/>
              <a:t>17</a:t>
            </a:fld>
            <a:endParaRPr lang="en-US" dirty="0"/>
          </a:p>
        </p:txBody>
      </p:sp>
      <p:pic>
        <p:nvPicPr>
          <p:cNvPr id="522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152400"/>
            <a:ext cx="8448675" cy="6473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058333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486454" y="6340047"/>
            <a:ext cx="313890" cy="307815"/>
          </a:xfrm>
          <a:prstGeom prst="rect">
            <a:avLst/>
          </a:prstGeom>
        </p:spPr>
        <p:txBody>
          <a:bodyPr/>
          <a:lstStyle/>
          <a:p>
            <a:fld id="{2AF0933F-44BB-4C37-822F-A0387E669DA1}" type="slidenum">
              <a:rPr lang="en-US" smtClean="0"/>
              <a:pPr/>
              <a:t>18</a:t>
            </a:fld>
            <a:endParaRPr lang="en-US" dirty="0"/>
          </a:p>
        </p:txBody>
      </p:sp>
      <p:pic>
        <p:nvPicPr>
          <p:cNvPr id="532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95236" y="0"/>
            <a:ext cx="5445303" cy="6647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444415" y="444748"/>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605833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050" y="230189"/>
            <a:ext cx="7822207" cy="307777"/>
          </a:xfrm>
        </p:spPr>
        <p:txBody>
          <a:bodyPr/>
          <a:lstStyle/>
          <a:p>
            <a:r>
              <a:rPr lang="en-US" dirty="0" smtClean="0">
                <a:solidFill>
                  <a:schemeClr val="tx1"/>
                </a:solidFill>
              </a:rPr>
              <a:t>Entrepreneurship Education: An Idea with Global Reach</a:t>
            </a:r>
            <a:endParaRPr lang="en-US" dirty="0">
              <a:solidFill>
                <a:schemeClr val="tx1"/>
              </a:solidFill>
            </a:endParaRPr>
          </a:p>
        </p:txBody>
      </p:sp>
      <p:cxnSp>
        <p:nvCxnSpPr>
          <p:cNvPr id="12" name="Straight Connector 11"/>
          <p:cNvCxnSpPr/>
          <p:nvPr/>
        </p:nvCxnSpPr>
        <p:spPr bwMode="auto">
          <a:xfrm>
            <a:off x="444377" y="537964"/>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pic>
        <p:nvPicPr>
          <p:cNvPr id="40963" name="Picture 3"/>
          <p:cNvPicPr>
            <a:picLocks noChangeAspect="1" noChangeArrowheads="1"/>
          </p:cNvPicPr>
          <p:nvPr/>
        </p:nvPicPr>
        <p:blipFill>
          <a:blip r:embed="rId2"/>
          <a:srcRect/>
          <a:stretch>
            <a:fillRect/>
          </a:stretch>
        </p:blipFill>
        <p:spPr bwMode="auto">
          <a:xfrm>
            <a:off x="2" y="5839392"/>
            <a:ext cx="6857999" cy="542925"/>
          </a:xfrm>
          <a:prstGeom prst="rect">
            <a:avLst/>
          </a:prstGeom>
          <a:noFill/>
          <a:ln w="9525">
            <a:noFill/>
            <a:miter lim="800000"/>
            <a:headEnd/>
            <a:tailEnd/>
          </a:ln>
          <a:effectLst/>
        </p:spPr>
      </p:pic>
      <p:sp>
        <p:nvSpPr>
          <p:cNvPr id="13" name="Slide Number Placeholder 12"/>
          <p:cNvSpPr>
            <a:spLocks noGrp="1"/>
          </p:cNvSpPr>
          <p:nvPr>
            <p:ph type="sldNum" sz="quarter" idx="4294967295"/>
          </p:nvPr>
        </p:nvSpPr>
        <p:spPr>
          <a:xfrm>
            <a:off x="8808359" y="6503988"/>
            <a:ext cx="70532" cy="153888"/>
          </a:xfrm>
          <a:prstGeom prst="rect">
            <a:avLst/>
          </a:prstGeom>
        </p:spPr>
        <p:txBody>
          <a:bodyPr/>
          <a:lstStyle/>
          <a:p>
            <a:fld id="{0A0CD663-6C0F-6D47-BF16-F25AAB5C1E99}" type="slidenum">
              <a:rPr lang="en-US" smtClean="0"/>
              <a:pPr/>
              <a:t>1</a:t>
            </a:fld>
            <a:endParaRPr lang="en-US" dirty="0"/>
          </a:p>
        </p:txBody>
      </p:sp>
      <p:sp>
        <p:nvSpPr>
          <p:cNvPr id="9" name="TextBox 8"/>
          <p:cNvSpPr txBox="1"/>
          <p:nvPr/>
        </p:nvSpPr>
        <p:spPr>
          <a:xfrm>
            <a:off x="444377" y="891357"/>
            <a:ext cx="5084464" cy="4939814"/>
          </a:xfrm>
          <a:prstGeom prst="rect">
            <a:avLst/>
          </a:prstGeom>
          <a:noFill/>
        </p:spPr>
        <p:txBody>
          <a:bodyPr wrap="square" rtlCol="0">
            <a:spAutoFit/>
          </a:bodyPr>
          <a:lstStyle/>
          <a:p>
            <a:pPr marL="117475" indent="-117475"/>
            <a:r>
              <a:rPr lang="en-US" sz="1200" dirty="0" smtClean="0">
                <a:latin typeface="Arial" pitchFamily="34" charset="0"/>
                <a:cs typeface="Arial" pitchFamily="34" charset="0"/>
              </a:rPr>
              <a:t>In 1982, after getting mugged by teenagers who took $10 from</a:t>
            </a:r>
          </a:p>
          <a:p>
            <a:pPr marL="117475" indent="-117475"/>
            <a:r>
              <a:rPr lang="en-US" sz="1200" dirty="0" smtClean="0">
                <a:latin typeface="Arial" pitchFamily="34" charset="0"/>
                <a:cs typeface="Arial" pitchFamily="34" charset="0"/>
              </a:rPr>
              <a:t>him, Steve Mariotti, NFTE’s Founder, realized he had to help youth</a:t>
            </a:r>
          </a:p>
          <a:p>
            <a:pPr marL="117475" indent="-117475"/>
            <a:r>
              <a:rPr lang="en-US" sz="1200" dirty="0" smtClean="0">
                <a:latin typeface="Arial" pitchFamily="34" charset="0"/>
                <a:cs typeface="Arial" pitchFamily="34" charset="0"/>
              </a:rPr>
              <a:t>find a better way.  </a:t>
            </a:r>
          </a:p>
          <a:p>
            <a:pPr marL="117475" indent="-117475"/>
            <a:endParaRPr lang="en-US" sz="1200" dirty="0" smtClean="0">
              <a:latin typeface="Arial" pitchFamily="34" charset="0"/>
              <a:cs typeface="Arial" pitchFamily="34" charset="0"/>
            </a:endParaRPr>
          </a:p>
          <a:p>
            <a:pPr marL="117475" indent="-117475"/>
            <a:r>
              <a:rPr lang="en-US" sz="1200" dirty="0" smtClean="0">
                <a:latin typeface="Arial" pitchFamily="34" charset="0"/>
                <a:cs typeface="Arial" pitchFamily="34" charset="0"/>
              </a:rPr>
              <a:t>Having been both a Ford Motor Company finance analyst and</a:t>
            </a:r>
          </a:p>
          <a:p>
            <a:pPr marL="117475" indent="-117475"/>
            <a:r>
              <a:rPr lang="en-US" sz="1200" dirty="0" smtClean="0">
                <a:latin typeface="Arial" pitchFamily="34" charset="0"/>
                <a:cs typeface="Arial" pitchFamily="34" charset="0"/>
              </a:rPr>
              <a:t>an import/export entrepreneur, Steve made a significant career</a:t>
            </a:r>
          </a:p>
          <a:p>
            <a:pPr marL="117475" indent="-117475"/>
            <a:r>
              <a:rPr lang="en-US" sz="1200" dirty="0" smtClean="0">
                <a:latin typeface="Arial" pitchFamily="34" charset="0"/>
                <a:cs typeface="Arial" pitchFamily="34" charset="0"/>
              </a:rPr>
              <a:t>change and became a special education/business teacher in the</a:t>
            </a:r>
          </a:p>
          <a:p>
            <a:pPr marL="117475" indent="-117475"/>
            <a:r>
              <a:rPr lang="en-US" sz="1200" dirty="0" smtClean="0">
                <a:latin typeface="Arial" pitchFamily="34" charset="0"/>
                <a:cs typeface="Arial" pitchFamily="34" charset="0"/>
              </a:rPr>
              <a:t>New York City public school system.  </a:t>
            </a:r>
          </a:p>
          <a:p>
            <a:pPr marL="117475" indent="-117475"/>
            <a:endParaRPr lang="en-US" sz="1200" dirty="0" smtClean="0">
              <a:latin typeface="Arial" pitchFamily="34" charset="0"/>
              <a:cs typeface="Arial" pitchFamily="34" charset="0"/>
            </a:endParaRPr>
          </a:p>
          <a:p>
            <a:pPr marL="117475" indent="-117475"/>
            <a:r>
              <a:rPr lang="en-US" sz="1200" dirty="0" smtClean="0">
                <a:latin typeface="Arial" pitchFamily="34" charset="0"/>
                <a:cs typeface="Arial" pitchFamily="34" charset="0"/>
              </a:rPr>
              <a:t>Teaching in notorious neighborhoods such as Bedford-Stuyvesant</a:t>
            </a:r>
          </a:p>
          <a:p>
            <a:pPr marL="117475" indent="-117475"/>
            <a:r>
              <a:rPr lang="en-US" sz="1200" dirty="0" smtClean="0">
                <a:latin typeface="Arial" pitchFamily="34" charset="0"/>
                <a:cs typeface="Arial" pitchFamily="34" charset="0"/>
              </a:rPr>
              <a:t>in Brooklyn and Fort Apache in the South Bronx, Steve’s greatest</a:t>
            </a:r>
          </a:p>
          <a:p>
            <a:pPr marL="117475" indent="-117475"/>
            <a:r>
              <a:rPr lang="en-US" sz="1200" dirty="0" smtClean="0">
                <a:latin typeface="Arial" pitchFamily="34" charset="0"/>
                <a:cs typeface="Arial" pitchFamily="34" charset="0"/>
              </a:rPr>
              <a:t>challenge was reaching his students and keeping them engaged in</a:t>
            </a:r>
          </a:p>
          <a:p>
            <a:pPr marL="117475" indent="-117475"/>
            <a:r>
              <a:rPr lang="en-US" sz="1200" dirty="0" smtClean="0">
                <a:latin typeface="Arial" pitchFamily="34" charset="0"/>
                <a:cs typeface="Arial" pitchFamily="34" charset="0"/>
              </a:rPr>
              <a:t>learning.</a:t>
            </a:r>
          </a:p>
          <a:p>
            <a:pPr marL="117475" indent="-117475"/>
            <a:r>
              <a:rPr lang="en-US" sz="1200" dirty="0" smtClean="0">
                <a:latin typeface="Arial" pitchFamily="34" charset="0"/>
                <a:cs typeface="Arial" pitchFamily="34" charset="0"/>
              </a:rPr>
              <a:t>   </a:t>
            </a:r>
          </a:p>
          <a:p>
            <a:pPr marL="117475" indent="-117475"/>
            <a:r>
              <a:rPr lang="en-US" sz="1200" dirty="0" smtClean="0">
                <a:latin typeface="Arial" pitchFamily="34" charset="0"/>
                <a:cs typeface="Arial" pitchFamily="34" charset="0"/>
              </a:rPr>
              <a:t>Frustrated one day, Steve went to what he knew best: sales.  When he</a:t>
            </a:r>
          </a:p>
          <a:p>
            <a:pPr marL="117475" indent="-117475"/>
            <a:r>
              <a:rPr lang="en-US" sz="1200" dirty="0" smtClean="0">
                <a:latin typeface="Arial" pitchFamily="34" charset="0"/>
                <a:cs typeface="Arial" pitchFamily="34" charset="0"/>
              </a:rPr>
              <a:t>started talking that language by selling his watch to his class, they were</a:t>
            </a:r>
          </a:p>
          <a:p>
            <a:pPr marL="117475" indent="-117475"/>
            <a:r>
              <a:rPr lang="en-US" sz="1200" dirty="0" smtClean="0">
                <a:latin typeface="Arial" pitchFamily="34" charset="0"/>
                <a:cs typeface="Arial" pitchFamily="34" charset="0"/>
              </a:rPr>
              <a:t>mesmerized.</a:t>
            </a:r>
          </a:p>
          <a:p>
            <a:pPr marL="117475" indent="-117475"/>
            <a:endParaRPr lang="en-US" sz="1200" dirty="0" smtClean="0">
              <a:latin typeface="Arial" pitchFamily="34" charset="0"/>
              <a:cs typeface="Arial" pitchFamily="34" charset="0"/>
            </a:endParaRPr>
          </a:p>
          <a:p>
            <a:pPr marL="117475" indent="-117475"/>
            <a:r>
              <a:rPr lang="en-US" sz="1200" dirty="0" smtClean="0">
                <a:latin typeface="Arial" pitchFamily="34" charset="0"/>
                <a:cs typeface="Arial" pitchFamily="34" charset="0"/>
              </a:rPr>
              <a:t>From this moment a unique insight was born:</a:t>
            </a:r>
            <a:r>
              <a:rPr lang="en-US" sz="1200" b="1" i="1" dirty="0" smtClean="0">
                <a:latin typeface="Arial" pitchFamily="34" charset="0"/>
                <a:cs typeface="Arial" pitchFamily="34" charset="0"/>
              </a:rPr>
              <a:t> Entrepreneurship</a:t>
            </a:r>
          </a:p>
          <a:p>
            <a:pPr marL="117475" indent="-117475"/>
            <a:r>
              <a:rPr lang="en-US" sz="1200" b="1" i="1" dirty="0" smtClean="0">
                <a:latin typeface="Arial" pitchFamily="34" charset="0"/>
                <a:cs typeface="Arial" pitchFamily="34" charset="0"/>
              </a:rPr>
              <a:t>education connects learning to the real world and is particularly</a:t>
            </a:r>
          </a:p>
          <a:p>
            <a:pPr marL="117475" indent="-117475"/>
            <a:r>
              <a:rPr lang="en-US" sz="1200" b="1" i="1" dirty="0" smtClean="0">
                <a:latin typeface="Arial" pitchFamily="34" charset="0"/>
                <a:cs typeface="Arial" pitchFamily="34" charset="0"/>
              </a:rPr>
              <a:t>motivating for economically disadvantaged youth.  </a:t>
            </a:r>
          </a:p>
          <a:p>
            <a:pPr marL="117475" indent="-117475"/>
            <a:endParaRPr lang="en-US" sz="1200" dirty="0" smtClean="0">
              <a:latin typeface="Arial" pitchFamily="34" charset="0"/>
              <a:cs typeface="Arial" pitchFamily="34" charset="0"/>
            </a:endParaRPr>
          </a:p>
          <a:p>
            <a:pPr marL="117475" indent="-117475"/>
            <a:r>
              <a:rPr lang="en-US" sz="1200" dirty="0" smtClean="0">
                <a:latin typeface="Arial" pitchFamily="34" charset="0"/>
                <a:cs typeface="Arial" pitchFamily="34" charset="0"/>
              </a:rPr>
              <a:t>In 1987, Steve founded the Network for Teaching Entrepreneurship. </a:t>
            </a:r>
            <a:r>
              <a:rPr lang="en-US" sz="1300" b="1" dirty="0" smtClean="0"/>
              <a:t/>
            </a:r>
            <a:br>
              <a:rPr lang="en-US" sz="1300" b="1" dirty="0" smtClean="0"/>
            </a:br>
            <a:endParaRPr lang="en-US" sz="1300" b="1" dirty="0" smtClean="0"/>
          </a:p>
          <a:p>
            <a:pPr marL="117475" indent="-117475"/>
            <a:r>
              <a:rPr lang="en-US" sz="1300" dirty="0" smtClean="0">
                <a:latin typeface="Arial" pitchFamily="34" charset="0"/>
                <a:cs typeface="Arial" pitchFamily="34" charset="0"/>
              </a:rPr>
              <a:t>	</a:t>
            </a:r>
          </a:p>
          <a:p>
            <a:pPr marL="117475" indent="-117475"/>
            <a:endParaRPr lang="en-US" sz="1300" b="1" dirty="0" smtClean="0"/>
          </a:p>
        </p:txBody>
      </p:sp>
      <p:sp>
        <p:nvSpPr>
          <p:cNvPr id="10" name="Rectangle 9"/>
          <p:cNvSpPr/>
          <p:nvPr/>
        </p:nvSpPr>
        <p:spPr bwMode="auto">
          <a:xfrm>
            <a:off x="444377" y="731521"/>
            <a:ext cx="5084464" cy="4795977"/>
          </a:xfrm>
          <a:prstGeom prst="rect">
            <a:avLst/>
          </a:prstGeom>
          <a:noFill/>
          <a:ln w="25400" cap="flat" cmpd="sng" algn="ctr">
            <a:solidFill>
              <a:srgbClr val="3F9C35"/>
            </a:solidFill>
            <a:prstDash val="solid"/>
            <a:round/>
            <a:headEnd type="none" w="med" len="med"/>
            <a:tailEnd type="none" w="med" len="med"/>
          </a:ln>
          <a:effectLst/>
        </p:spPr>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900" b="0" i="0" u="none" strike="noStrike" cap="none" normalizeH="0" baseline="0" dirty="0">
              <a:ln>
                <a:noFill/>
              </a:ln>
              <a:solidFill>
                <a:schemeClr val="tx1"/>
              </a:solidFill>
              <a:effectLst/>
              <a:latin typeface="Arial" charset="0"/>
            </a:endParaRPr>
          </a:p>
        </p:txBody>
      </p:sp>
      <p:pic>
        <p:nvPicPr>
          <p:cNvPr id="39938" name="Picture 2" descr="\\Nfte\shared\Suzanne Mktg Comm\Headshots\SteveM with studentEspnZoneNYC.jpg"/>
          <p:cNvPicPr>
            <a:picLocks noChangeAspect="1" noChangeArrowheads="1"/>
          </p:cNvPicPr>
          <p:nvPr/>
        </p:nvPicPr>
        <p:blipFill>
          <a:blip r:embed="rId3"/>
          <a:srcRect/>
          <a:stretch>
            <a:fillRect/>
          </a:stretch>
        </p:blipFill>
        <p:spPr bwMode="auto">
          <a:xfrm>
            <a:off x="6001530" y="1073437"/>
            <a:ext cx="2177778" cy="2164167"/>
          </a:xfrm>
          <a:prstGeom prst="rect">
            <a:avLst/>
          </a:prstGeom>
          <a:noFill/>
        </p:spPr>
      </p:pic>
      <p:sp>
        <p:nvSpPr>
          <p:cNvPr id="15" name="Text Box 5"/>
          <p:cNvSpPr txBox="1">
            <a:spLocks noChangeArrowheads="1"/>
          </p:cNvSpPr>
          <p:nvPr/>
        </p:nvSpPr>
        <p:spPr bwMode="auto">
          <a:xfrm>
            <a:off x="5844089" y="3360738"/>
            <a:ext cx="2492660" cy="815608"/>
          </a:xfrm>
          <a:prstGeom prst="rect">
            <a:avLst/>
          </a:prstGeom>
          <a:noFill/>
          <a:ln w="9525">
            <a:noFill/>
            <a:miter lim="800000"/>
            <a:headEnd/>
            <a:tailEnd/>
          </a:ln>
        </p:spPr>
        <p:txBody>
          <a:bodyPr wrap="square">
            <a:spAutoFit/>
          </a:bodyPr>
          <a:lstStyle>
            <a:defPPr>
              <a:defRPr lang="en-US"/>
            </a:defPPr>
            <a:lvl1pPr algn="l" rtl="0" fontAlgn="base">
              <a:spcBef>
                <a:spcPct val="0"/>
              </a:spcBef>
              <a:spcAft>
                <a:spcPct val="0"/>
              </a:spcAft>
              <a:defRPr sz="900" kern="1200">
                <a:solidFill>
                  <a:schemeClr val="tx1"/>
                </a:solidFill>
                <a:latin typeface="Arial" charset="0"/>
                <a:ea typeface="+mn-ea"/>
                <a:cs typeface="+mn-cs"/>
              </a:defRPr>
            </a:lvl1pPr>
            <a:lvl2pPr marL="457102" algn="l" rtl="0" fontAlgn="base">
              <a:spcBef>
                <a:spcPct val="0"/>
              </a:spcBef>
              <a:spcAft>
                <a:spcPct val="0"/>
              </a:spcAft>
              <a:defRPr sz="900" kern="1200">
                <a:solidFill>
                  <a:schemeClr val="tx1"/>
                </a:solidFill>
                <a:latin typeface="Arial" charset="0"/>
                <a:ea typeface="+mn-ea"/>
                <a:cs typeface="+mn-cs"/>
              </a:defRPr>
            </a:lvl2pPr>
            <a:lvl3pPr marL="914206" algn="l" rtl="0" fontAlgn="base">
              <a:spcBef>
                <a:spcPct val="0"/>
              </a:spcBef>
              <a:spcAft>
                <a:spcPct val="0"/>
              </a:spcAft>
              <a:defRPr sz="900" kern="1200">
                <a:solidFill>
                  <a:schemeClr val="tx1"/>
                </a:solidFill>
                <a:latin typeface="Arial" charset="0"/>
                <a:ea typeface="+mn-ea"/>
                <a:cs typeface="+mn-cs"/>
              </a:defRPr>
            </a:lvl3pPr>
            <a:lvl4pPr marL="1371309" algn="l" rtl="0" fontAlgn="base">
              <a:spcBef>
                <a:spcPct val="0"/>
              </a:spcBef>
              <a:spcAft>
                <a:spcPct val="0"/>
              </a:spcAft>
              <a:defRPr sz="900" kern="1200">
                <a:solidFill>
                  <a:schemeClr val="tx1"/>
                </a:solidFill>
                <a:latin typeface="Arial" charset="0"/>
                <a:ea typeface="+mn-ea"/>
                <a:cs typeface="+mn-cs"/>
              </a:defRPr>
            </a:lvl4pPr>
            <a:lvl5pPr marL="1828413" algn="l" rtl="0" fontAlgn="base">
              <a:spcBef>
                <a:spcPct val="0"/>
              </a:spcBef>
              <a:spcAft>
                <a:spcPct val="0"/>
              </a:spcAft>
              <a:defRPr sz="900" kern="1200">
                <a:solidFill>
                  <a:schemeClr val="tx1"/>
                </a:solidFill>
                <a:latin typeface="Arial" charset="0"/>
                <a:ea typeface="+mn-ea"/>
                <a:cs typeface="+mn-cs"/>
              </a:defRPr>
            </a:lvl5pPr>
            <a:lvl6pPr marL="2285516" algn="l" defTabSz="457102" rtl="0" eaLnBrk="1" latinLnBrk="0" hangingPunct="1">
              <a:defRPr sz="900" kern="1200">
                <a:solidFill>
                  <a:schemeClr val="tx1"/>
                </a:solidFill>
                <a:latin typeface="Arial" charset="0"/>
                <a:ea typeface="+mn-ea"/>
                <a:cs typeface="+mn-cs"/>
              </a:defRPr>
            </a:lvl6pPr>
            <a:lvl7pPr marL="2742618" algn="l" defTabSz="457102" rtl="0" eaLnBrk="1" latinLnBrk="0" hangingPunct="1">
              <a:defRPr sz="900" kern="1200">
                <a:solidFill>
                  <a:schemeClr val="tx1"/>
                </a:solidFill>
                <a:latin typeface="Arial" charset="0"/>
                <a:ea typeface="+mn-ea"/>
                <a:cs typeface="+mn-cs"/>
              </a:defRPr>
            </a:lvl7pPr>
            <a:lvl8pPr marL="3199722" algn="l" defTabSz="457102" rtl="0" eaLnBrk="1" latinLnBrk="0" hangingPunct="1">
              <a:defRPr sz="900" kern="1200">
                <a:solidFill>
                  <a:schemeClr val="tx1"/>
                </a:solidFill>
                <a:latin typeface="Arial" charset="0"/>
                <a:ea typeface="+mn-ea"/>
                <a:cs typeface="+mn-cs"/>
              </a:defRPr>
            </a:lvl8pPr>
            <a:lvl9pPr marL="3656824" algn="l" defTabSz="457102" rtl="0" eaLnBrk="1" latinLnBrk="0" hangingPunct="1">
              <a:defRPr sz="900" kern="1200">
                <a:solidFill>
                  <a:schemeClr val="tx1"/>
                </a:solidFill>
                <a:latin typeface="Arial" charset="0"/>
                <a:ea typeface="+mn-ea"/>
                <a:cs typeface="+mn-cs"/>
              </a:defRPr>
            </a:lvl9pPr>
          </a:lstStyle>
          <a:p>
            <a:pPr algn="ctr">
              <a:defRPr/>
            </a:pPr>
            <a:r>
              <a:rPr lang="en-US" sz="1200" b="1" dirty="0">
                <a:ea typeface="ＭＳ Ｐゴシック" pitchFamily="-110" charset="-128"/>
                <a:cs typeface="Arial" pitchFamily="34" charset="0"/>
              </a:rPr>
              <a:t>"Our program transforms street smarts into </a:t>
            </a:r>
            <a:r>
              <a:rPr lang="en-US" sz="1200" b="1" dirty="0" smtClean="0">
                <a:ea typeface="ＭＳ Ｐゴシック" pitchFamily="-110" charset="-128"/>
                <a:cs typeface="Arial" pitchFamily="34" charset="0"/>
              </a:rPr>
              <a:t>business smarts.“</a:t>
            </a:r>
          </a:p>
          <a:p>
            <a:pPr algn="ctr">
              <a:defRPr/>
            </a:pPr>
            <a:r>
              <a:rPr lang="en-US" sz="1200" b="1" dirty="0" smtClean="0">
                <a:ea typeface="ＭＳ Ｐゴシック" pitchFamily="-110" charset="-128"/>
                <a:cs typeface="Arial" pitchFamily="34" charset="0"/>
              </a:rPr>
              <a:t>	</a:t>
            </a:r>
            <a:r>
              <a:rPr lang="en-US" sz="1100" dirty="0" smtClean="0">
                <a:ea typeface="ＭＳ Ｐゴシック" pitchFamily="-110" charset="-128"/>
                <a:cs typeface="Arial" pitchFamily="34" charset="0"/>
              </a:rPr>
              <a:t>S</a:t>
            </a:r>
            <a:r>
              <a:rPr lang="en-US" sz="1100" i="1" dirty="0" smtClean="0">
                <a:ea typeface="ＭＳ Ｐゴシック" pitchFamily="-110" charset="-128"/>
                <a:cs typeface="Arial" pitchFamily="34" charset="0"/>
              </a:rPr>
              <a:t>teve Mariotti</a:t>
            </a:r>
          </a:p>
          <a:p>
            <a:pPr algn="ctr">
              <a:defRPr/>
            </a:pPr>
            <a:r>
              <a:rPr lang="en-US" sz="1100" i="1" dirty="0" smtClean="0">
                <a:ea typeface="ＭＳ Ｐゴシック" pitchFamily="-110" charset="-128"/>
                <a:cs typeface="Arial" pitchFamily="34" charset="0"/>
              </a:rPr>
              <a:t>	  NFTE Founder</a:t>
            </a:r>
            <a:endParaRPr lang="en-US" sz="1100" i="1" dirty="0">
              <a:ea typeface="ＭＳ Ｐゴシック" pitchFamily="-110" charset="-128"/>
              <a:cs typeface="Arial" pitchFamily="34" charset="0"/>
            </a:endParaRPr>
          </a:p>
        </p:txBody>
      </p:sp>
    </p:spTree>
    <p:extLst>
      <p:ext uri="{BB962C8B-B14F-4D97-AF65-F5344CB8AC3E}">
        <p14:creationId xmlns:p14="http://schemas.microsoft.com/office/powerpoint/2010/main" val="30232225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8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2241787" y="2295681"/>
            <a:ext cx="4264344" cy="30304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idx="4294967295"/>
          </p:nvPr>
        </p:nvSpPr>
        <p:spPr>
          <a:xfrm>
            <a:off x="313746" y="173057"/>
            <a:ext cx="6575876" cy="307777"/>
          </a:xfrm>
          <a:prstGeom prst="rect">
            <a:avLst/>
          </a:prstGeom>
        </p:spPr>
        <p:txBody>
          <a:bodyPr/>
          <a:lstStyle/>
          <a:p>
            <a:r>
              <a:rPr lang="en-US" dirty="0" smtClean="0">
                <a:solidFill>
                  <a:schemeClr val="tx1"/>
                </a:solidFill>
              </a:rPr>
              <a:t>NFTE Today</a:t>
            </a:r>
            <a:endParaRPr lang="en-US" dirty="0">
              <a:solidFill>
                <a:schemeClr val="tx1"/>
              </a:solidFill>
            </a:endParaRPr>
          </a:p>
        </p:txBody>
      </p:sp>
      <p:cxnSp>
        <p:nvCxnSpPr>
          <p:cNvPr id="12" name="Straight Connector 11"/>
          <p:cNvCxnSpPr/>
          <p:nvPr/>
        </p:nvCxnSpPr>
        <p:spPr bwMode="auto">
          <a:xfrm>
            <a:off x="313749" y="548910"/>
            <a:ext cx="8198283"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
        <p:nvSpPr>
          <p:cNvPr id="34" name="Title 1"/>
          <p:cNvSpPr txBox="1">
            <a:spLocks/>
          </p:cNvSpPr>
          <p:nvPr/>
        </p:nvSpPr>
        <p:spPr bwMode="auto">
          <a:xfrm>
            <a:off x="352675" y="561396"/>
            <a:ext cx="8120422" cy="646331"/>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r>
              <a:rPr lang="en-US" sz="1400" i="1" dirty="0" smtClean="0"/>
              <a:t>NFTE’s mission is to provide </a:t>
            </a:r>
            <a:r>
              <a:rPr lang="en-US" sz="1400" i="1" dirty="0"/>
              <a:t>programs that inspire young people from low-income communities to stay in school, to recognize business opportunities and to plan for successful </a:t>
            </a:r>
            <a:r>
              <a:rPr lang="en-US" sz="1400" i="1" dirty="0" smtClean="0"/>
              <a:t>futures.  Our vision is that </a:t>
            </a:r>
            <a:r>
              <a:rPr lang="en-US" sz="1400" i="1" dirty="0"/>
              <a:t>a</a:t>
            </a:r>
            <a:r>
              <a:rPr lang="en-US" sz="1400" i="1" dirty="0" smtClean="0"/>
              <a:t>ll </a:t>
            </a:r>
            <a:r>
              <a:rPr lang="en-US" sz="1400" i="1" dirty="0"/>
              <a:t>young people can be entrepreneurial leaders.</a:t>
            </a:r>
          </a:p>
        </p:txBody>
      </p:sp>
      <p:sp>
        <p:nvSpPr>
          <p:cNvPr id="13" name="Slide Number Placeholder 12"/>
          <p:cNvSpPr>
            <a:spLocks noGrp="1"/>
          </p:cNvSpPr>
          <p:nvPr>
            <p:ph type="sldNum" sz="quarter" idx="4294967295"/>
          </p:nvPr>
        </p:nvSpPr>
        <p:spPr>
          <a:xfrm>
            <a:off x="8808357" y="6503988"/>
            <a:ext cx="70532" cy="153888"/>
          </a:xfrm>
          <a:prstGeom prst="rect">
            <a:avLst/>
          </a:prstGeom>
        </p:spPr>
        <p:txBody>
          <a:bodyPr/>
          <a:lstStyle/>
          <a:p>
            <a:fld id="{0A0CD663-6C0F-6D47-BF16-F25AAB5C1E99}" type="slidenum">
              <a:rPr lang="en-US" smtClean="0"/>
              <a:pPr/>
              <a:t>2</a:t>
            </a:fld>
            <a:endParaRPr lang="en-US" dirty="0"/>
          </a:p>
        </p:txBody>
      </p:sp>
      <p:sp>
        <p:nvSpPr>
          <p:cNvPr id="11" name="Rectangle 10"/>
          <p:cNvSpPr/>
          <p:nvPr/>
        </p:nvSpPr>
        <p:spPr bwMode="auto">
          <a:xfrm>
            <a:off x="6520853" y="1300696"/>
            <a:ext cx="1849426" cy="3700068"/>
          </a:xfrm>
          <a:prstGeom prst="rect">
            <a:avLst/>
          </a:prstGeom>
          <a:noFill/>
          <a:ln w="25400" cap="flat" cmpd="sng" algn="ctr">
            <a:solidFill>
              <a:srgbClr val="3F9C35"/>
            </a:solidFill>
            <a:prstDash val="solid"/>
            <a:round/>
            <a:headEnd type="none" w="med" len="med"/>
            <a:tailEnd type="none" w="med" len="med"/>
          </a:ln>
          <a:effectLst/>
        </p:spPr>
        <p:txBody>
          <a:bodyPr vert="horz" wrap="square" lIns="91420" tIns="91420" rIns="91420" bIns="91420" numCol="1" rtlCol="0" anchor="t" anchorCtr="0" compatLnSpc="1">
            <a:prstTxWarp prst="textNoShape">
              <a:avLst/>
            </a:prstTxWarp>
          </a:bodyPr>
          <a:lstStyle/>
          <a:p>
            <a:pPr defTabSz="914206"/>
            <a:endParaRPr lang="en-US" dirty="0"/>
          </a:p>
        </p:txBody>
      </p:sp>
      <p:sp>
        <p:nvSpPr>
          <p:cNvPr id="14" name="TextBox 13"/>
          <p:cNvSpPr txBox="1"/>
          <p:nvPr/>
        </p:nvSpPr>
        <p:spPr>
          <a:xfrm>
            <a:off x="2435076" y="1207728"/>
            <a:ext cx="3470033" cy="1354197"/>
          </a:xfrm>
          <a:prstGeom prst="rect">
            <a:avLst/>
          </a:prstGeom>
          <a:noFill/>
        </p:spPr>
        <p:txBody>
          <a:bodyPr wrap="square" lIns="91420" tIns="45710" rIns="91420" bIns="45710" rtlCol="0">
            <a:spAutoFit/>
          </a:bodyPr>
          <a:lstStyle/>
          <a:p>
            <a:pPr algn="ctr"/>
            <a:r>
              <a:rPr lang="en-US" sz="1800" b="1" dirty="0"/>
              <a:t>500,000 </a:t>
            </a:r>
          </a:p>
          <a:p>
            <a:pPr algn="ctr"/>
            <a:r>
              <a:rPr lang="en-US" sz="1600" dirty="0"/>
              <a:t>Students served worldwide</a:t>
            </a:r>
          </a:p>
          <a:p>
            <a:endParaRPr lang="en-US" sz="600" b="1" dirty="0"/>
          </a:p>
          <a:p>
            <a:pPr algn="ctr"/>
            <a:r>
              <a:rPr lang="en-US" sz="1800" b="1" dirty="0"/>
              <a:t>5,000 </a:t>
            </a:r>
          </a:p>
          <a:p>
            <a:pPr algn="ctr"/>
            <a:r>
              <a:rPr lang="en-US" sz="1200" dirty="0"/>
              <a:t>Teachers trained in </a:t>
            </a:r>
            <a:r>
              <a:rPr lang="en-US" sz="1200" b="1" dirty="0"/>
              <a:t>50 </a:t>
            </a:r>
            <a:r>
              <a:rPr lang="en-US" sz="1200" dirty="0"/>
              <a:t>countries</a:t>
            </a:r>
            <a:br>
              <a:rPr lang="en-US" sz="1200" dirty="0"/>
            </a:br>
            <a:endParaRPr lang="en-US" sz="1200" dirty="0"/>
          </a:p>
        </p:txBody>
      </p:sp>
      <p:sp>
        <p:nvSpPr>
          <p:cNvPr id="15" name="TextBox 14"/>
          <p:cNvSpPr txBox="1"/>
          <p:nvPr/>
        </p:nvSpPr>
        <p:spPr>
          <a:xfrm>
            <a:off x="6658625" y="1652409"/>
            <a:ext cx="1573879" cy="2954635"/>
          </a:xfrm>
          <a:prstGeom prst="rect">
            <a:avLst/>
          </a:prstGeom>
          <a:noFill/>
        </p:spPr>
        <p:txBody>
          <a:bodyPr wrap="square" lIns="91420" tIns="45710" rIns="91420" bIns="45710" rtlCol="0">
            <a:spAutoFit/>
          </a:bodyPr>
          <a:lstStyle/>
          <a:p>
            <a:r>
              <a:rPr lang="en-US" sz="1100" b="1" u="sng" dirty="0"/>
              <a:t>International</a:t>
            </a:r>
          </a:p>
          <a:p>
            <a:endParaRPr lang="en-US" sz="1100" dirty="0"/>
          </a:p>
          <a:p>
            <a:r>
              <a:rPr lang="en-US" sz="1100" dirty="0"/>
              <a:t>Belgium</a:t>
            </a:r>
          </a:p>
          <a:p>
            <a:r>
              <a:rPr lang="en-US" sz="1100" dirty="0"/>
              <a:t>Chile</a:t>
            </a:r>
          </a:p>
          <a:p>
            <a:r>
              <a:rPr lang="en-US" sz="1100" dirty="0"/>
              <a:t>China</a:t>
            </a:r>
          </a:p>
          <a:p>
            <a:r>
              <a:rPr lang="en-US" sz="1100" dirty="0"/>
              <a:t>Colombia</a:t>
            </a:r>
          </a:p>
          <a:p>
            <a:r>
              <a:rPr lang="en-US" sz="1100" dirty="0"/>
              <a:t>France*</a:t>
            </a:r>
          </a:p>
          <a:p>
            <a:r>
              <a:rPr lang="en-US" sz="1100" dirty="0"/>
              <a:t>Germany</a:t>
            </a:r>
          </a:p>
          <a:p>
            <a:r>
              <a:rPr lang="en-US" sz="1100" dirty="0"/>
              <a:t>Great Britain*</a:t>
            </a:r>
          </a:p>
          <a:p>
            <a:r>
              <a:rPr lang="en-US" sz="1100" dirty="0"/>
              <a:t>India</a:t>
            </a:r>
          </a:p>
          <a:p>
            <a:r>
              <a:rPr lang="en-US" sz="1100" dirty="0"/>
              <a:t>Ireland</a:t>
            </a:r>
          </a:p>
          <a:p>
            <a:r>
              <a:rPr lang="en-US" sz="1100" dirty="0"/>
              <a:t>Israel</a:t>
            </a:r>
          </a:p>
          <a:p>
            <a:r>
              <a:rPr lang="en-US" sz="1100" dirty="0"/>
              <a:t>Mexico*</a:t>
            </a:r>
          </a:p>
          <a:p>
            <a:r>
              <a:rPr lang="en-US" sz="1100" dirty="0" smtClean="0"/>
              <a:t>Saudi </a:t>
            </a:r>
            <a:r>
              <a:rPr lang="en-US" sz="1100" dirty="0"/>
              <a:t>Arabia</a:t>
            </a:r>
          </a:p>
          <a:p>
            <a:endParaRPr lang="en-US" sz="1100" dirty="0"/>
          </a:p>
          <a:p>
            <a:r>
              <a:rPr lang="en-US" sz="1100" i="1" dirty="0"/>
              <a:t>* launch phase</a:t>
            </a:r>
          </a:p>
          <a:p>
            <a:endParaRPr lang="en-US" sz="1000" dirty="0"/>
          </a:p>
        </p:txBody>
      </p:sp>
      <p:sp>
        <p:nvSpPr>
          <p:cNvPr id="17" name="Rectangle 16"/>
          <p:cNvSpPr/>
          <p:nvPr/>
        </p:nvSpPr>
        <p:spPr bwMode="auto">
          <a:xfrm>
            <a:off x="388977" y="1300697"/>
            <a:ext cx="1799053" cy="3714751"/>
          </a:xfrm>
          <a:prstGeom prst="rect">
            <a:avLst/>
          </a:prstGeom>
          <a:noFill/>
          <a:ln w="25400" cap="flat" cmpd="sng" algn="ctr">
            <a:solidFill>
              <a:srgbClr val="3F9C35"/>
            </a:solidFill>
            <a:prstDash val="solid"/>
            <a:round/>
            <a:headEnd type="none" w="med" len="med"/>
            <a:tailEnd type="none" w="med" len="med"/>
          </a:ln>
          <a:effectLst/>
        </p:spPr>
        <p:txBody>
          <a:bodyPr vert="horz" wrap="square" lIns="91420" tIns="91420" rIns="91420" bIns="91420" numCol="1" rtlCol="0" anchor="t" anchorCtr="0" compatLnSpc="1">
            <a:prstTxWarp prst="textNoShape">
              <a:avLst/>
            </a:prstTxWarp>
          </a:bodyPr>
          <a:lstStyle/>
          <a:p>
            <a:pPr defTabSz="914206"/>
            <a:endParaRPr lang="en-US" dirty="0"/>
          </a:p>
        </p:txBody>
      </p:sp>
      <p:sp>
        <p:nvSpPr>
          <p:cNvPr id="5" name="TextBox 4"/>
          <p:cNvSpPr txBox="1"/>
          <p:nvPr/>
        </p:nvSpPr>
        <p:spPr>
          <a:xfrm>
            <a:off x="535935" y="1380104"/>
            <a:ext cx="1853049" cy="3801020"/>
          </a:xfrm>
          <a:prstGeom prst="rect">
            <a:avLst/>
          </a:prstGeom>
          <a:noFill/>
        </p:spPr>
        <p:txBody>
          <a:bodyPr wrap="square" lIns="91420" tIns="45710" rIns="91420" bIns="45710" rtlCol="0">
            <a:spAutoFit/>
          </a:bodyPr>
          <a:lstStyle/>
          <a:p>
            <a:r>
              <a:rPr lang="en-US" sz="1100" b="1" u="sng" dirty="0"/>
              <a:t>United States</a:t>
            </a:r>
          </a:p>
          <a:p>
            <a:r>
              <a:rPr lang="en-US" sz="1100" dirty="0"/>
              <a:t>Atlanta</a:t>
            </a:r>
          </a:p>
          <a:p>
            <a:r>
              <a:rPr lang="en-US" sz="1100" dirty="0"/>
              <a:t>Baltimore</a:t>
            </a:r>
          </a:p>
          <a:p>
            <a:r>
              <a:rPr lang="en-US" sz="1100" dirty="0"/>
              <a:t>Bay Area</a:t>
            </a:r>
          </a:p>
          <a:p>
            <a:r>
              <a:rPr lang="en-US" sz="1100" dirty="0"/>
              <a:t>Chicago</a:t>
            </a:r>
          </a:p>
          <a:p>
            <a:r>
              <a:rPr lang="en-US" sz="1100" dirty="0"/>
              <a:t>Cleveland</a:t>
            </a:r>
          </a:p>
          <a:p>
            <a:r>
              <a:rPr lang="en-US" sz="1100" dirty="0"/>
              <a:t>Dallas</a:t>
            </a:r>
          </a:p>
          <a:p>
            <a:r>
              <a:rPr lang="en-US" sz="1100" dirty="0"/>
              <a:t>Fairfield Co., CT // </a:t>
            </a:r>
          </a:p>
          <a:p>
            <a:r>
              <a:rPr lang="en-US" sz="1100" dirty="0"/>
              <a:t>  Westchester Co., NY</a:t>
            </a:r>
          </a:p>
          <a:p>
            <a:r>
              <a:rPr lang="en-US" sz="1100" dirty="0"/>
              <a:t>Fresno</a:t>
            </a:r>
          </a:p>
          <a:p>
            <a:r>
              <a:rPr lang="en-US" sz="1100" dirty="0"/>
              <a:t>Kansas</a:t>
            </a:r>
          </a:p>
          <a:p>
            <a:r>
              <a:rPr lang="en-US" sz="1100" dirty="0"/>
              <a:t>Los Angeles</a:t>
            </a:r>
          </a:p>
          <a:p>
            <a:r>
              <a:rPr lang="en-US" sz="1100" dirty="0"/>
              <a:t>Newark</a:t>
            </a:r>
          </a:p>
          <a:p>
            <a:r>
              <a:rPr lang="en-US" sz="1100" dirty="0"/>
              <a:t>New England</a:t>
            </a:r>
          </a:p>
          <a:p>
            <a:r>
              <a:rPr lang="en-US" sz="1100" dirty="0"/>
              <a:t>New York City</a:t>
            </a:r>
          </a:p>
          <a:p>
            <a:r>
              <a:rPr lang="en-US" sz="1100" dirty="0"/>
              <a:t>Philadelphia</a:t>
            </a:r>
          </a:p>
          <a:p>
            <a:r>
              <a:rPr lang="en-US" sz="1100" dirty="0"/>
              <a:t>Pittsburgh</a:t>
            </a:r>
          </a:p>
          <a:p>
            <a:r>
              <a:rPr lang="en-US" sz="1100" dirty="0"/>
              <a:t>South Carolina</a:t>
            </a:r>
          </a:p>
          <a:p>
            <a:r>
              <a:rPr lang="en-US" sz="1100" dirty="0"/>
              <a:t>South Florida</a:t>
            </a:r>
          </a:p>
          <a:p>
            <a:r>
              <a:rPr lang="en-US" sz="1100" dirty="0"/>
              <a:t>St. Louis*</a:t>
            </a:r>
          </a:p>
          <a:p>
            <a:r>
              <a:rPr lang="en-US" sz="1100" dirty="0"/>
              <a:t>Washington DC</a:t>
            </a:r>
          </a:p>
          <a:p>
            <a:endParaRPr lang="en-US" sz="1000" dirty="0"/>
          </a:p>
        </p:txBody>
      </p:sp>
      <p:sp>
        <p:nvSpPr>
          <p:cNvPr id="3" name="Rectangle 2"/>
          <p:cNvSpPr/>
          <p:nvPr/>
        </p:nvSpPr>
        <p:spPr>
          <a:xfrm>
            <a:off x="549730" y="5351900"/>
            <a:ext cx="3276599" cy="938698"/>
          </a:xfrm>
          <a:prstGeom prst="rect">
            <a:avLst/>
          </a:prstGeom>
        </p:spPr>
        <p:txBody>
          <a:bodyPr wrap="square" lIns="91420" tIns="45710" rIns="91420" bIns="45710">
            <a:spAutoFit/>
          </a:bodyPr>
          <a:lstStyle/>
          <a:p>
            <a:pPr marL="117450" indent="-117450">
              <a:buFont typeface="Arial" pitchFamily="34" charset="0"/>
              <a:buChar char="•"/>
            </a:pPr>
            <a:r>
              <a:rPr lang="en-US" sz="1100" dirty="0"/>
              <a:t>Founded in 1987</a:t>
            </a:r>
          </a:p>
          <a:p>
            <a:pPr marL="117450" indent="-117450">
              <a:buFont typeface="Arial" pitchFamily="34" charset="0"/>
              <a:buChar char="•"/>
            </a:pPr>
            <a:r>
              <a:rPr lang="en-US" sz="1100" dirty="0"/>
              <a:t>NYC Headquarters</a:t>
            </a:r>
          </a:p>
          <a:p>
            <a:pPr marL="117450" indent="-117450">
              <a:buFont typeface="Arial" pitchFamily="34" charset="0"/>
              <a:buChar char="•"/>
            </a:pPr>
            <a:r>
              <a:rPr lang="en-US" sz="1100" dirty="0"/>
              <a:t>Serves low-income young people ages 11 to 18</a:t>
            </a:r>
          </a:p>
          <a:p>
            <a:pPr marL="117450" indent="-117450">
              <a:buFont typeface="Arial" pitchFamily="34" charset="0"/>
              <a:buChar char="•"/>
            </a:pPr>
            <a:r>
              <a:rPr lang="en-US" sz="1100" dirty="0"/>
              <a:t>19 U.S. program sites</a:t>
            </a:r>
          </a:p>
          <a:p>
            <a:pPr marL="117450" indent="-117450">
              <a:buFont typeface="Arial" pitchFamily="34" charset="0"/>
              <a:buChar char="•"/>
            </a:pPr>
            <a:r>
              <a:rPr lang="en-US" sz="1100" dirty="0" smtClean="0"/>
              <a:t>12 </a:t>
            </a:r>
            <a:r>
              <a:rPr lang="en-US" sz="1100" dirty="0"/>
              <a:t>international program sites</a:t>
            </a:r>
          </a:p>
        </p:txBody>
      </p:sp>
      <p:sp>
        <p:nvSpPr>
          <p:cNvPr id="4" name="Rectangle 3"/>
          <p:cNvSpPr/>
          <p:nvPr/>
        </p:nvSpPr>
        <p:spPr>
          <a:xfrm>
            <a:off x="3826329" y="5326087"/>
            <a:ext cx="4479925" cy="1107996"/>
          </a:xfrm>
          <a:prstGeom prst="rect">
            <a:avLst/>
          </a:prstGeom>
        </p:spPr>
        <p:txBody>
          <a:bodyPr lIns="91420" tIns="45710" rIns="91420" bIns="45710">
            <a:spAutoFit/>
          </a:bodyPr>
          <a:lstStyle/>
          <a:p>
            <a:pPr marL="117450" indent="-117450">
              <a:buFont typeface="Arial" pitchFamily="34" charset="0"/>
              <a:buChar char="•"/>
            </a:pPr>
            <a:r>
              <a:rPr lang="en-US" sz="1100" dirty="0"/>
              <a:t>$17 million budget</a:t>
            </a:r>
          </a:p>
          <a:p>
            <a:pPr marL="117450" indent="-117450">
              <a:buFont typeface="Arial" pitchFamily="34" charset="0"/>
              <a:buChar char="•"/>
            </a:pPr>
            <a:r>
              <a:rPr lang="en-US" sz="1100" dirty="0"/>
              <a:t>475 active U.S. teachers; 800 active teachers overseas</a:t>
            </a:r>
          </a:p>
          <a:p>
            <a:pPr marL="117450" indent="-117450">
              <a:buFont typeface="Arial" pitchFamily="34" charset="0"/>
              <a:buChar char="•"/>
            </a:pPr>
            <a:r>
              <a:rPr lang="en-US" sz="1100" dirty="0"/>
              <a:t>Middle school, high school, community college and college level curriculums authored by NFTE Founder Steve Mariotti</a:t>
            </a:r>
          </a:p>
          <a:p>
            <a:pPr marL="117450" indent="-117450">
              <a:buFont typeface="Arial" pitchFamily="34" charset="0"/>
              <a:buChar char="•"/>
            </a:pPr>
            <a:r>
              <a:rPr lang="en-US" sz="1100" dirty="0"/>
              <a:t>High school curriculum awarded 2010 best math curriculum for grades 9-12 by AEP</a:t>
            </a:r>
          </a:p>
        </p:txBody>
      </p:sp>
      <p:sp>
        <p:nvSpPr>
          <p:cNvPr id="16" name="Rectangle 15"/>
          <p:cNvSpPr/>
          <p:nvPr/>
        </p:nvSpPr>
        <p:spPr bwMode="auto">
          <a:xfrm>
            <a:off x="383310" y="5181143"/>
            <a:ext cx="7981298" cy="1304360"/>
          </a:xfrm>
          <a:prstGeom prst="rect">
            <a:avLst/>
          </a:prstGeom>
          <a:noFill/>
          <a:ln w="25400" cap="flat" cmpd="sng" algn="ctr">
            <a:solidFill>
              <a:srgbClr val="3F9C35"/>
            </a:solidFill>
            <a:prstDash val="solid"/>
            <a:round/>
            <a:headEnd type="none" w="med" len="med"/>
            <a:tailEnd type="none" w="med" len="med"/>
          </a:ln>
          <a:effectLst/>
        </p:spPr>
        <p:txBody>
          <a:bodyPr vert="horz" wrap="square" lIns="91420" tIns="91420" rIns="91420" bIns="91420" numCol="1" rtlCol="0" anchor="t" anchorCtr="0" compatLnSpc="1">
            <a:prstTxWarp prst="textNoShape">
              <a:avLst/>
            </a:prstTxWarp>
          </a:bodyPr>
          <a:lstStyle/>
          <a:p>
            <a:pPr defTabSz="914206"/>
            <a:endParaRPr lang="en-US" dirty="0"/>
          </a:p>
        </p:txBody>
      </p:sp>
    </p:spTree>
    <p:extLst>
      <p:ext uri="{BB962C8B-B14F-4D97-AF65-F5344CB8AC3E}">
        <p14:creationId xmlns:p14="http://schemas.microsoft.com/office/powerpoint/2010/main" val="23855918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44378" y="230189"/>
            <a:ext cx="8279264" cy="307777"/>
          </a:xfrm>
          <a:prstGeom prst="rect">
            <a:avLst/>
          </a:prstGeom>
        </p:spPr>
        <p:txBody>
          <a:bodyPr/>
          <a:lstStyle/>
          <a:p>
            <a:r>
              <a:rPr lang="en-US" dirty="0" smtClean="0">
                <a:solidFill>
                  <a:schemeClr val="tx1"/>
                </a:solidFill>
              </a:rPr>
              <a:t>Entrepreneurship Education: A Global Solution</a:t>
            </a:r>
            <a:endParaRPr lang="en-US" dirty="0">
              <a:solidFill>
                <a:schemeClr val="tx1"/>
              </a:solidFill>
            </a:endParaRPr>
          </a:p>
        </p:txBody>
      </p:sp>
      <p:cxnSp>
        <p:nvCxnSpPr>
          <p:cNvPr id="12" name="Straight Connector 11"/>
          <p:cNvCxnSpPr/>
          <p:nvPr/>
        </p:nvCxnSpPr>
        <p:spPr bwMode="auto">
          <a:xfrm>
            <a:off x="444415" y="547489"/>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
        <p:nvSpPr>
          <p:cNvPr id="10" name="Rectangle 9"/>
          <p:cNvSpPr/>
          <p:nvPr/>
        </p:nvSpPr>
        <p:spPr bwMode="auto">
          <a:xfrm>
            <a:off x="444376" y="1164772"/>
            <a:ext cx="8101138" cy="5264603"/>
          </a:xfrm>
          <a:prstGeom prst="rect">
            <a:avLst/>
          </a:prstGeom>
          <a:noFill/>
          <a:ln w="25400" cap="flat" cmpd="sng" algn="ctr">
            <a:solidFill>
              <a:srgbClr val="3F9C35"/>
            </a:solidFill>
            <a:prstDash val="solid"/>
            <a:round/>
            <a:headEnd type="none" w="med" len="med"/>
            <a:tailEnd type="none" w="med" len="med"/>
          </a:ln>
          <a:effectLst/>
        </p:spPr>
        <p:txBody>
          <a:bodyPr vert="horz" wrap="square" lIns="91067" tIns="91067" rIns="91067" bIns="91067" numCol="1" rtlCol="0" anchor="t" anchorCtr="0" compatLnSpc="1">
            <a:prstTxWarp prst="textNoShape">
              <a:avLst/>
            </a:prstTxWarp>
          </a:bodyPr>
          <a:lstStyle/>
          <a:p>
            <a:pPr defTabSz="910720"/>
            <a:endParaRPr lang="en-US" dirty="0">
              <a:solidFill>
                <a:srgbClr val="000000"/>
              </a:solidFill>
            </a:endParaRPr>
          </a:p>
        </p:txBody>
      </p:sp>
      <p:sp>
        <p:nvSpPr>
          <p:cNvPr id="13" name="Slide Number Placeholder 12"/>
          <p:cNvSpPr>
            <a:spLocks noGrp="1"/>
          </p:cNvSpPr>
          <p:nvPr>
            <p:ph type="sldNum" sz="quarter" idx="4294967295"/>
          </p:nvPr>
        </p:nvSpPr>
        <p:spPr>
          <a:xfrm>
            <a:off x="8808357" y="6503988"/>
            <a:ext cx="70532" cy="153888"/>
          </a:xfrm>
          <a:prstGeom prst="rect">
            <a:avLst/>
          </a:prstGeom>
        </p:spPr>
        <p:txBody>
          <a:bodyPr/>
          <a:lstStyle/>
          <a:p>
            <a:fld id="{0A0CD663-6C0F-6D47-BF16-F25AAB5C1E99}" type="slidenum">
              <a:rPr lang="en-US" smtClean="0">
                <a:solidFill>
                  <a:srgbClr val="000000"/>
                </a:solidFill>
              </a:rPr>
              <a:pPr/>
              <a:t>3</a:t>
            </a:fld>
            <a:endParaRPr lang="en-US" dirty="0">
              <a:solidFill>
                <a:srgbClr val="000000"/>
              </a:solidFill>
            </a:endParaRPr>
          </a:p>
        </p:txBody>
      </p:sp>
      <p:sp>
        <p:nvSpPr>
          <p:cNvPr id="8" name="TextBox 7"/>
          <p:cNvSpPr txBox="1"/>
          <p:nvPr/>
        </p:nvSpPr>
        <p:spPr>
          <a:xfrm>
            <a:off x="881755" y="1488480"/>
            <a:ext cx="3525608" cy="4108450"/>
          </a:xfrm>
          <a:prstGeom prst="rect">
            <a:avLst/>
          </a:prstGeom>
          <a:noFill/>
        </p:spPr>
        <p:txBody>
          <a:bodyPr wrap="square" lIns="91067" tIns="45538" rIns="91067" bIns="45538" rtlCol="0">
            <a:spAutoFit/>
          </a:bodyPr>
          <a:lstStyle/>
          <a:p>
            <a:pPr defTabSz="911009"/>
            <a:r>
              <a:rPr lang="en-US" sz="1200" dirty="0">
                <a:solidFill>
                  <a:srgbClr val="000000"/>
                </a:solidFill>
              </a:rPr>
              <a:t> </a:t>
            </a:r>
            <a:endParaRPr lang="en-US" sz="1200" i="1" u="sng" dirty="0">
              <a:solidFill>
                <a:srgbClr val="000000"/>
              </a:solidFill>
            </a:endParaRPr>
          </a:p>
          <a:p>
            <a:pPr marL="117000" indent="-117000" defTabSz="911009">
              <a:buFont typeface="Arial" pitchFamily="34" charset="0"/>
              <a:buChar char="•"/>
            </a:pPr>
            <a:r>
              <a:rPr lang="en-US" sz="1200" dirty="0" smtClean="0">
                <a:solidFill>
                  <a:srgbClr val="000000"/>
                </a:solidFill>
              </a:rPr>
              <a:t>75 </a:t>
            </a:r>
            <a:r>
              <a:rPr lang="en-US" sz="1200" dirty="0">
                <a:solidFill>
                  <a:srgbClr val="000000"/>
                </a:solidFill>
              </a:rPr>
              <a:t>million youth (ages 15-24) are unemployed </a:t>
            </a:r>
            <a:r>
              <a:rPr lang="en-US" sz="1200" dirty="0" smtClean="0">
                <a:solidFill>
                  <a:srgbClr val="000000"/>
                </a:solidFill>
              </a:rPr>
              <a:t>globally. </a:t>
            </a:r>
            <a:endParaRPr lang="en-US" sz="1200" dirty="0">
              <a:solidFill>
                <a:srgbClr val="000000"/>
              </a:solidFill>
            </a:endParaRPr>
          </a:p>
          <a:p>
            <a:pPr defTabSz="911009"/>
            <a:endParaRPr lang="en-US" sz="1200" dirty="0" smtClean="0">
              <a:solidFill>
                <a:srgbClr val="000000"/>
              </a:solidFill>
            </a:endParaRPr>
          </a:p>
          <a:p>
            <a:pPr marL="117000" indent="-117000" defTabSz="911009">
              <a:buFont typeface="Arial" pitchFamily="34" charset="0"/>
              <a:buChar char="•"/>
            </a:pPr>
            <a:r>
              <a:rPr lang="en-US" sz="1200" dirty="0" smtClean="0">
                <a:solidFill>
                  <a:srgbClr val="000000"/>
                </a:solidFill>
              </a:rPr>
              <a:t>More than 6 million young people around the world have given up looking for a job altogether.</a:t>
            </a:r>
            <a:endParaRPr lang="en-US" sz="1200" dirty="0">
              <a:solidFill>
                <a:srgbClr val="000000"/>
              </a:solidFill>
            </a:endParaRPr>
          </a:p>
          <a:p>
            <a:pPr defTabSz="911009"/>
            <a:endParaRPr lang="en-US" sz="1200" dirty="0">
              <a:solidFill>
                <a:srgbClr val="000000"/>
              </a:solidFill>
            </a:endParaRPr>
          </a:p>
          <a:p>
            <a:pPr marL="117000" indent="-117000" defTabSz="911009">
              <a:buFont typeface="Arial" pitchFamily="34" charset="0"/>
              <a:buChar char="•"/>
            </a:pPr>
            <a:r>
              <a:rPr lang="en-US" sz="1200" dirty="0"/>
              <a:t>The Middle East and North Africa (MENA) region has the highest youth unemployment rate, with approximately one in four young people without a job.</a:t>
            </a:r>
          </a:p>
          <a:p>
            <a:pPr defTabSz="911009"/>
            <a:endParaRPr lang="en-US" sz="1200" dirty="0">
              <a:solidFill>
                <a:srgbClr val="000000"/>
              </a:solidFill>
            </a:endParaRPr>
          </a:p>
          <a:p>
            <a:pPr marL="117000" indent="-117000" defTabSz="911009">
              <a:buFont typeface="Arial" pitchFamily="34" charset="0"/>
              <a:buChar char="•"/>
            </a:pPr>
            <a:r>
              <a:rPr lang="en-US" sz="1200" dirty="0">
                <a:solidFill>
                  <a:srgbClr val="000000"/>
                </a:solidFill>
              </a:rPr>
              <a:t>2</a:t>
            </a:r>
            <a:r>
              <a:rPr lang="en-US" sz="1200" dirty="0" smtClean="0">
                <a:solidFill>
                  <a:srgbClr val="000000"/>
                </a:solidFill>
              </a:rPr>
              <a:t>5</a:t>
            </a:r>
            <a:r>
              <a:rPr lang="en-US" sz="1200" dirty="0">
                <a:solidFill>
                  <a:srgbClr val="000000"/>
                </a:solidFill>
              </a:rPr>
              <a:t>% of </a:t>
            </a:r>
            <a:r>
              <a:rPr lang="en-US" sz="1200" dirty="0" smtClean="0">
                <a:solidFill>
                  <a:srgbClr val="000000"/>
                </a:solidFill>
              </a:rPr>
              <a:t>recent </a:t>
            </a:r>
            <a:r>
              <a:rPr lang="en-US" sz="1200" dirty="0">
                <a:solidFill>
                  <a:srgbClr val="000000"/>
                </a:solidFill>
              </a:rPr>
              <a:t>university </a:t>
            </a:r>
            <a:r>
              <a:rPr lang="en-US" sz="1200" dirty="0" smtClean="0">
                <a:solidFill>
                  <a:srgbClr val="000000"/>
                </a:solidFill>
              </a:rPr>
              <a:t>graduates in China </a:t>
            </a:r>
            <a:r>
              <a:rPr lang="en-US" sz="1200" dirty="0">
                <a:solidFill>
                  <a:srgbClr val="000000"/>
                </a:solidFill>
              </a:rPr>
              <a:t>are </a:t>
            </a:r>
            <a:r>
              <a:rPr lang="en-US" sz="1200" dirty="0" smtClean="0">
                <a:solidFill>
                  <a:srgbClr val="000000"/>
                </a:solidFill>
              </a:rPr>
              <a:t>unemployed.</a:t>
            </a:r>
            <a:endParaRPr lang="en-US" sz="1200" dirty="0">
              <a:solidFill>
                <a:srgbClr val="000000"/>
              </a:solidFill>
            </a:endParaRPr>
          </a:p>
          <a:p>
            <a:pPr defTabSz="911009"/>
            <a:endParaRPr lang="en-US" sz="1200" dirty="0">
              <a:solidFill>
                <a:srgbClr val="000000"/>
              </a:solidFill>
            </a:endParaRPr>
          </a:p>
          <a:p>
            <a:pPr defTabSz="911009"/>
            <a:endParaRPr lang="en-US" sz="1200" dirty="0">
              <a:solidFill>
                <a:srgbClr val="000000"/>
              </a:solidFill>
            </a:endParaRPr>
          </a:p>
          <a:p>
            <a:pPr defTabSz="911009"/>
            <a:endParaRPr lang="en-US" sz="1200" i="1" u="sng" dirty="0">
              <a:solidFill>
                <a:srgbClr val="000000"/>
              </a:solidFill>
            </a:endParaRPr>
          </a:p>
          <a:p>
            <a:pPr defTabSz="911009"/>
            <a:endParaRPr lang="en-US" sz="1200" i="1" u="sng" dirty="0">
              <a:solidFill>
                <a:srgbClr val="000000"/>
              </a:solidFill>
            </a:endParaRPr>
          </a:p>
          <a:p>
            <a:pPr marL="117000" indent="-117000" defTabSz="911009"/>
            <a:endParaRPr lang="en-US" sz="1600" b="1" dirty="0">
              <a:solidFill>
                <a:srgbClr val="000000"/>
              </a:solidFill>
            </a:endParaRPr>
          </a:p>
          <a:p>
            <a:pPr marL="117000" indent="-117000" defTabSz="911009"/>
            <a:r>
              <a:rPr lang="en-US" b="1" dirty="0">
                <a:solidFill>
                  <a:srgbClr val="000000"/>
                </a:solidFill>
              </a:rPr>
              <a:t/>
            </a:r>
            <a:br>
              <a:rPr lang="en-US" b="1" dirty="0">
                <a:solidFill>
                  <a:srgbClr val="000000"/>
                </a:solidFill>
              </a:rPr>
            </a:br>
            <a:r>
              <a:rPr lang="en-US" b="1" dirty="0">
                <a:solidFill>
                  <a:srgbClr val="000000"/>
                </a:solidFill>
              </a:rPr>
              <a:t> </a:t>
            </a:r>
          </a:p>
          <a:p>
            <a:pPr marL="117000" indent="-117000" defTabSz="911009"/>
            <a:endParaRPr lang="en-US" sz="1100" dirty="0">
              <a:solidFill>
                <a:srgbClr val="000000"/>
              </a:solidFill>
            </a:endParaRPr>
          </a:p>
        </p:txBody>
      </p:sp>
      <p:sp>
        <p:nvSpPr>
          <p:cNvPr id="9" name="Rectangle 8"/>
          <p:cNvSpPr/>
          <p:nvPr/>
        </p:nvSpPr>
        <p:spPr>
          <a:xfrm>
            <a:off x="355323" y="576103"/>
            <a:ext cx="8279264" cy="492075"/>
          </a:xfrm>
          <a:prstGeom prst="rect">
            <a:avLst/>
          </a:prstGeom>
        </p:spPr>
        <p:txBody>
          <a:bodyPr wrap="square" lIns="91067" tIns="45538" rIns="91067" bIns="45538">
            <a:spAutoFit/>
          </a:bodyPr>
          <a:lstStyle/>
          <a:p>
            <a:pPr defTabSz="911009"/>
            <a:r>
              <a:rPr lang="en-US" sz="1300" i="1" dirty="0">
                <a:solidFill>
                  <a:srgbClr val="000000"/>
                </a:solidFill>
              </a:rPr>
              <a:t>As the demand for entrepreneurship programming has </a:t>
            </a:r>
            <a:r>
              <a:rPr lang="en-US" sz="1300" i="1" dirty="0" smtClean="0">
                <a:solidFill>
                  <a:srgbClr val="000000"/>
                </a:solidFill>
              </a:rPr>
              <a:t>grown in </a:t>
            </a:r>
            <a:r>
              <a:rPr lang="en-US" sz="1300" i="1" dirty="0">
                <a:solidFill>
                  <a:srgbClr val="000000"/>
                </a:solidFill>
              </a:rPr>
              <a:t>response to global economic and educational challenges, there is an emerging opportunity for NFTE to expand its vision, its reach and its impact. </a:t>
            </a:r>
          </a:p>
        </p:txBody>
      </p:sp>
      <p:sp>
        <p:nvSpPr>
          <p:cNvPr id="11" name="TextBox 10"/>
          <p:cNvSpPr txBox="1"/>
          <p:nvPr/>
        </p:nvSpPr>
        <p:spPr>
          <a:xfrm>
            <a:off x="2103533" y="1236099"/>
            <a:ext cx="5163802" cy="276631"/>
          </a:xfrm>
          <a:prstGeom prst="rect">
            <a:avLst/>
          </a:prstGeom>
          <a:noFill/>
        </p:spPr>
        <p:txBody>
          <a:bodyPr wrap="none" lIns="91067" tIns="45538" rIns="91067" bIns="45538" rtlCol="0">
            <a:spAutoFit/>
          </a:bodyPr>
          <a:lstStyle/>
          <a:p>
            <a:pPr defTabSz="911009"/>
            <a:r>
              <a:rPr lang="en-US" sz="1200" b="1" u="sng" dirty="0">
                <a:solidFill>
                  <a:srgbClr val="000000"/>
                </a:solidFill>
              </a:rPr>
              <a:t>Global Challenges Addressed by Youth Entrepreneurship Education</a:t>
            </a:r>
          </a:p>
        </p:txBody>
      </p:sp>
      <p:sp>
        <p:nvSpPr>
          <p:cNvPr id="14" name="Rectangle 13"/>
          <p:cNvSpPr/>
          <p:nvPr/>
        </p:nvSpPr>
        <p:spPr>
          <a:xfrm>
            <a:off x="4674560" y="1488480"/>
            <a:ext cx="3695726" cy="3231286"/>
          </a:xfrm>
          <a:prstGeom prst="rect">
            <a:avLst/>
          </a:prstGeom>
        </p:spPr>
        <p:txBody>
          <a:bodyPr wrap="square" lIns="91067" tIns="45538" rIns="91067" bIns="45538">
            <a:spAutoFit/>
          </a:bodyPr>
          <a:lstStyle/>
          <a:p>
            <a:pPr defTabSz="911009"/>
            <a:endParaRPr lang="en-US" sz="1200" dirty="0" smtClean="0">
              <a:solidFill>
                <a:srgbClr val="000000"/>
              </a:solidFill>
            </a:endParaRPr>
          </a:p>
          <a:p>
            <a:pPr marL="117000" indent="-117000" defTabSz="911009">
              <a:buFont typeface="Arial" pitchFamily="34" charset="0"/>
              <a:buChar char="•"/>
            </a:pPr>
            <a:r>
              <a:rPr lang="en-US" sz="1200" dirty="0">
                <a:solidFill>
                  <a:srgbClr val="000000"/>
                </a:solidFill>
              </a:rPr>
              <a:t>In Europe, </a:t>
            </a:r>
            <a:r>
              <a:rPr lang="en-US" sz="1200" dirty="0"/>
              <a:t>some 4 million jobs available today have not been filled because of “mismatch between the skills of the unemployed and the skills required.”</a:t>
            </a:r>
          </a:p>
          <a:p>
            <a:pPr marL="117000" indent="-117000" defTabSz="911009">
              <a:buFont typeface="Arial" pitchFamily="34" charset="0"/>
              <a:buChar char="•"/>
            </a:pPr>
            <a:endParaRPr lang="en-US" sz="1200" dirty="0" smtClean="0">
              <a:solidFill>
                <a:srgbClr val="000000"/>
              </a:solidFill>
            </a:endParaRPr>
          </a:p>
          <a:p>
            <a:pPr marL="117000" indent="-117000" defTabSz="911009">
              <a:buFont typeface="Arial" pitchFamily="34" charset="0"/>
              <a:buChar char="•"/>
            </a:pPr>
            <a:r>
              <a:rPr lang="en-US" sz="1200" dirty="0" smtClean="0">
                <a:solidFill>
                  <a:srgbClr val="000000"/>
                </a:solidFill>
              </a:rPr>
              <a:t>Half </a:t>
            </a:r>
            <a:r>
              <a:rPr lang="en-US" sz="1200" dirty="0">
                <a:solidFill>
                  <a:srgbClr val="000000"/>
                </a:solidFill>
              </a:rPr>
              <a:t>of the 1.2 </a:t>
            </a:r>
            <a:r>
              <a:rPr lang="en-US" sz="1200" dirty="0" smtClean="0">
                <a:solidFill>
                  <a:srgbClr val="000000"/>
                </a:solidFill>
              </a:rPr>
              <a:t>billion </a:t>
            </a:r>
            <a:r>
              <a:rPr lang="en-US" sz="1200" dirty="0">
                <a:solidFill>
                  <a:srgbClr val="000000"/>
                </a:solidFill>
              </a:rPr>
              <a:t>population </a:t>
            </a:r>
            <a:r>
              <a:rPr lang="en-US" sz="1200" dirty="0" smtClean="0">
                <a:solidFill>
                  <a:srgbClr val="000000"/>
                </a:solidFill>
              </a:rPr>
              <a:t>of </a:t>
            </a:r>
            <a:r>
              <a:rPr lang="en-US" sz="1200" dirty="0">
                <a:solidFill>
                  <a:srgbClr val="000000"/>
                </a:solidFill>
              </a:rPr>
              <a:t>India is below the age of </a:t>
            </a:r>
            <a:r>
              <a:rPr lang="en-US" sz="1200" dirty="0" smtClean="0">
                <a:solidFill>
                  <a:srgbClr val="000000"/>
                </a:solidFill>
              </a:rPr>
              <a:t>25; </a:t>
            </a:r>
            <a:r>
              <a:rPr lang="en-US" sz="1200" dirty="0">
                <a:solidFill>
                  <a:srgbClr val="000000"/>
                </a:solidFill>
              </a:rPr>
              <a:t>the youth unemployment rate is above 10</a:t>
            </a:r>
            <a:r>
              <a:rPr lang="en-US" sz="1200" dirty="0" smtClean="0">
                <a:solidFill>
                  <a:srgbClr val="000000"/>
                </a:solidFill>
              </a:rPr>
              <a:t>%.</a:t>
            </a:r>
          </a:p>
          <a:p>
            <a:pPr defTabSz="911009"/>
            <a:endParaRPr lang="en-US" sz="1200" dirty="0" smtClean="0">
              <a:solidFill>
                <a:srgbClr val="000000"/>
              </a:solidFill>
            </a:endParaRPr>
          </a:p>
          <a:p>
            <a:pPr marL="117000" indent="-117000" defTabSz="911009">
              <a:buFont typeface="Arial" pitchFamily="34" charset="0"/>
              <a:buChar char="•"/>
            </a:pPr>
            <a:r>
              <a:rPr lang="en-US" sz="1200" dirty="0">
                <a:solidFill>
                  <a:srgbClr val="000000"/>
                </a:solidFill>
              </a:rPr>
              <a:t>33% of U.S. youth do not finish high school; 50% for minority </a:t>
            </a:r>
            <a:r>
              <a:rPr lang="en-US" sz="1200" dirty="0" smtClean="0">
                <a:solidFill>
                  <a:srgbClr val="000000"/>
                </a:solidFill>
              </a:rPr>
              <a:t>youth.</a:t>
            </a:r>
          </a:p>
          <a:p>
            <a:pPr defTabSz="911009"/>
            <a:endParaRPr lang="en-US" sz="1200" dirty="0" smtClean="0">
              <a:solidFill>
                <a:srgbClr val="000000"/>
              </a:solidFill>
            </a:endParaRPr>
          </a:p>
          <a:p>
            <a:pPr defTabSz="911009"/>
            <a:endParaRPr lang="en-US" sz="1200" dirty="0">
              <a:solidFill>
                <a:srgbClr val="000000"/>
              </a:solidFill>
            </a:endParaRPr>
          </a:p>
          <a:p>
            <a:pPr marL="117000" indent="-117000" defTabSz="911009">
              <a:buFont typeface="Arial" pitchFamily="34" charset="0"/>
              <a:buChar char="•"/>
            </a:pPr>
            <a:endParaRPr lang="en-US" sz="1200" dirty="0">
              <a:solidFill>
                <a:srgbClr val="000000"/>
              </a:solidFill>
            </a:endParaRPr>
          </a:p>
          <a:p>
            <a:pPr marL="117000" indent="-117000" defTabSz="911009">
              <a:buFont typeface="Arial" pitchFamily="34" charset="0"/>
              <a:buChar char="•"/>
            </a:pPr>
            <a:endParaRPr lang="en-US" sz="1200" dirty="0">
              <a:solidFill>
                <a:srgbClr val="000000"/>
              </a:solidFill>
            </a:endParaRPr>
          </a:p>
          <a:p>
            <a:pPr defTabSz="911009"/>
            <a:endParaRPr lang="en-US" sz="1200" dirty="0">
              <a:solidFill>
                <a:srgbClr val="000000"/>
              </a:solidFill>
            </a:endParaRPr>
          </a:p>
        </p:txBody>
      </p:sp>
      <p:cxnSp>
        <p:nvCxnSpPr>
          <p:cNvPr id="16" name="Straight Connector 15"/>
          <p:cNvCxnSpPr/>
          <p:nvPr/>
        </p:nvCxnSpPr>
        <p:spPr bwMode="auto">
          <a:xfrm>
            <a:off x="1050188" y="4542897"/>
            <a:ext cx="6714355" cy="0"/>
          </a:xfrm>
          <a:prstGeom prst="line">
            <a:avLst/>
          </a:prstGeom>
          <a:solidFill>
            <a:schemeClr val="accent2"/>
          </a:solidFill>
          <a:ln w="9525" cap="flat" cmpd="sng" algn="ctr">
            <a:solidFill>
              <a:schemeClr val="tx2"/>
            </a:solidFill>
            <a:prstDash val="solid"/>
            <a:round/>
            <a:headEnd type="none" w="med" len="med"/>
            <a:tailEnd type="none" w="med" len="med"/>
          </a:ln>
          <a:effectLst>
            <a:outerShdw blurRad="63500" dist="35921" dir="2700000" algn="ctr" rotWithShape="0">
              <a:schemeClr val="bg2"/>
            </a:outerShdw>
          </a:effectLst>
        </p:spPr>
      </p:cxnSp>
      <p:sp>
        <p:nvSpPr>
          <p:cNvPr id="3" name="Rectangle 2"/>
          <p:cNvSpPr/>
          <p:nvPr/>
        </p:nvSpPr>
        <p:spPr>
          <a:xfrm>
            <a:off x="2731109" y="4542898"/>
            <a:ext cx="3484758" cy="1752481"/>
          </a:xfrm>
          <a:prstGeom prst="rect">
            <a:avLst/>
          </a:prstGeom>
        </p:spPr>
        <p:txBody>
          <a:bodyPr wrap="square" lIns="89611" tIns="44806" rIns="89611" bIns="44806">
            <a:spAutoFit/>
          </a:bodyPr>
          <a:lstStyle/>
          <a:p>
            <a:pPr marL="115126" indent="-115126" algn="ctr"/>
            <a:r>
              <a:rPr lang="en-US" sz="1600" b="1" u="sng" dirty="0"/>
              <a:t>NFTE CREATES ENTREPRENEURIAL CITIZENS</a:t>
            </a:r>
          </a:p>
          <a:p>
            <a:pPr marL="115126" indent="-115126"/>
            <a:endParaRPr lang="en-US" sz="1200" b="1" dirty="0"/>
          </a:p>
          <a:p>
            <a:pPr marL="563182" lvl="1" indent="-115126">
              <a:buFont typeface="Arial" charset="0"/>
              <a:buChar char="•"/>
            </a:pPr>
            <a:r>
              <a:rPr lang="en-US" sz="1600" dirty="0"/>
              <a:t>  Opportunity focused</a:t>
            </a:r>
          </a:p>
          <a:p>
            <a:pPr marL="563182" lvl="1" indent="-115126">
              <a:buFont typeface="Arial" charset="0"/>
              <a:buChar char="•"/>
            </a:pPr>
            <a:r>
              <a:rPr lang="en-US" sz="1600" dirty="0"/>
              <a:t>  Solution driven</a:t>
            </a:r>
          </a:p>
          <a:p>
            <a:pPr marL="563182" lvl="1" indent="-115126">
              <a:buFont typeface="Arial" charset="0"/>
              <a:buChar char="•"/>
            </a:pPr>
            <a:r>
              <a:rPr lang="en-US" sz="1600" dirty="0"/>
              <a:t>  Holistic thinkers</a:t>
            </a:r>
          </a:p>
          <a:p>
            <a:pPr marL="563182" lvl="1" indent="-115126">
              <a:buFont typeface="Arial" charset="0"/>
              <a:buChar char="•"/>
            </a:pPr>
            <a:r>
              <a:rPr lang="en-US" sz="1600" dirty="0"/>
              <a:t>  Adaptable skills</a:t>
            </a:r>
          </a:p>
        </p:txBody>
      </p:sp>
      <p:pic>
        <p:nvPicPr>
          <p:cNvPr id="39942" name="Picture 6" descr="http://www.divshare.com/img/display/18923455-be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05491" y="4680382"/>
            <a:ext cx="1539069" cy="1539069"/>
          </a:xfrm>
          <a:prstGeom prst="rect">
            <a:avLst/>
          </a:prstGeom>
          <a:noFill/>
          <a:extLst>
            <a:ext uri="{909E8E84-426E-40DD-AFC4-6F175D3DCCD1}">
              <a14:hiddenFill xmlns:a14="http://schemas.microsoft.com/office/drawing/2010/main">
                <a:solidFill>
                  <a:srgbClr val="FFFFFF"/>
                </a:solidFill>
              </a14:hiddenFill>
            </a:ext>
          </a:extLst>
        </p:spPr>
      </p:pic>
      <p:pic>
        <p:nvPicPr>
          <p:cNvPr id="39944" name="Picture 8" descr="http://www.divshare.com/img/display/18369030-9f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82383" y="4804504"/>
            <a:ext cx="2126671" cy="14149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4990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44378" y="230187"/>
            <a:ext cx="8279264" cy="553998"/>
          </a:xfrm>
          <a:prstGeom prst="rect">
            <a:avLst/>
          </a:prstGeom>
        </p:spPr>
        <p:txBody>
          <a:bodyPr/>
          <a:lstStyle/>
          <a:p>
            <a:r>
              <a:rPr lang="en-US" sz="1800" dirty="0">
                <a:solidFill>
                  <a:schemeClr val="tx1"/>
                </a:solidFill>
              </a:rPr>
              <a:t>TEN CONCEPTS EVERY STUDENT SHOULD </a:t>
            </a:r>
            <a:r>
              <a:rPr lang="en-US" sz="1800" dirty="0" smtClean="0">
                <a:solidFill>
                  <a:schemeClr val="tx1"/>
                </a:solidFill>
              </a:rPr>
              <a:t>LEARN ABOUT </a:t>
            </a:r>
            <a:r>
              <a:rPr lang="en-US" sz="1800" dirty="0">
                <a:solidFill>
                  <a:schemeClr val="tx1"/>
                </a:solidFill>
              </a:rPr>
              <a:t>BUSINESS</a:t>
            </a:r>
            <a:br>
              <a:rPr lang="en-US" sz="1800" dirty="0">
                <a:solidFill>
                  <a:schemeClr val="tx1"/>
                </a:solidFill>
              </a:rPr>
            </a:br>
            <a:endParaRPr lang="en-US" sz="1800" dirty="0">
              <a:solidFill>
                <a:schemeClr val="tx1"/>
              </a:solidFill>
            </a:endParaRPr>
          </a:p>
        </p:txBody>
      </p:sp>
      <p:cxnSp>
        <p:nvCxnSpPr>
          <p:cNvPr id="12" name="Straight Connector 11"/>
          <p:cNvCxnSpPr/>
          <p:nvPr/>
        </p:nvCxnSpPr>
        <p:spPr bwMode="auto">
          <a:xfrm>
            <a:off x="444415" y="547489"/>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
        <p:nvSpPr>
          <p:cNvPr id="10" name="Rectangle 9"/>
          <p:cNvSpPr/>
          <p:nvPr/>
        </p:nvSpPr>
        <p:spPr bwMode="auto">
          <a:xfrm>
            <a:off x="444376" y="1164772"/>
            <a:ext cx="8101138" cy="5264603"/>
          </a:xfrm>
          <a:prstGeom prst="rect">
            <a:avLst/>
          </a:prstGeom>
          <a:noFill/>
          <a:ln w="25400" cap="flat" cmpd="sng" algn="ctr">
            <a:solidFill>
              <a:srgbClr val="3F9C35"/>
            </a:solidFill>
            <a:prstDash val="solid"/>
            <a:round/>
            <a:headEnd type="none" w="med" len="med"/>
            <a:tailEnd type="none" w="med" len="med"/>
          </a:ln>
          <a:effectLst/>
        </p:spPr>
        <p:txBody>
          <a:bodyPr vert="horz" wrap="square" lIns="91067" tIns="91067" rIns="91067" bIns="91067" numCol="1" rtlCol="0" anchor="t" anchorCtr="0" compatLnSpc="1">
            <a:prstTxWarp prst="textNoShape">
              <a:avLst/>
            </a:prstTxWarp>
          </a:bodyPr>
          <a:lstStyle/>
          <a:p>
            <a:pPr defTabSz="910720"/>
            <a:endParaRPr lang="en-US" dirty="0">
              <a:solidFill>
                <a:srgbClr val="000000"/>
              </a:solidFill>
            </a:endParaRPr>
          </a:p>
        </p:txBody>
      </p:sp>
      <p:sp>
        <p:nvSpPr>
          <p:cNvPr id="13" name="Slide Number Placeholder 12"/>
          <p:cNvSpPr>
            <a:spLocks noGrp="1"/>
          </p:cNvSpPr>
          <p:nvPr>
            <p:ph type="sldNum" sz="quarter" idx="4294967295"/>
          </p:nvPr>
        </p:nvSpPr>
        <p:spPr>
          <a:xfrm>
            <a:off x="8808357" y="6503988"/>
            <a:ext cx="70532" cy="153888"/>
          </a:xfrm>
          <a:prstGeom prst="rect">
            <a:avLst/>
          </a:prstGeom>
        </p:spPr>
        <p:txBody>
          <a:bodyPr/>
          <a:lstStyle/>
          <a:p>
            <a:fld id="{0A0CD663-6C0F-6D47-BF16-F25AAB5C1E99}" type="slidenum">
              <a:rPr lang="en-US" smtClean="0">
                <a:solidFill>
                  <a:srgbClr val="000000"/>
                </a:solidFill>
              </a:rPr>
              <a:pPr/>
              <a:t>4</a:t>
            </a:fld>
            <a:endParaRPr lang="en-US" dirty="0">
              <a:solidFill>
                <a:srgbClr val="000000"/>
              </a:solidFill>
            </a:endParaRPr>
          </a:p>
        </p:txBody>
      </p:sp>
      <p:sp>
        <p:nvSpPr>
          <p:cNvPr id="15" name="Rectangle 3"/>
          <p:cNvSpPr txBox="1">
            <a:spLocks noChangeArrowheads="1"/>
          </p:cNvSpPr>
          <p:nvPr/>
        </p:nvSpPr>
        <p:spPr>
          <a:xfrm>
            <a:off x="554807" y="1273997"/>
            <a:ext cx="7815511" cy="4911047"/>
          </a:xfrm>
          <a:prstGeom prst="rect">
            <a:avLst/>
          </a:prstGeom>
        </p:spPr>
        <p:txBody>
          <a:bodyPr/>
          <a:lstStyle>
            <a:lvl1pPr marL="342828" indent="-342828" algn="l" defTabSz="895160" rtl="0" eaLnBrk="0" fontAlgn="base" hangingPunct="0">
              <a:spcBef>
                <a:spcPct val="0"/>
              </a:spcBef>
              <a:spcAft>
                <a:spcPct val="0"/>
              </a:spcAft>
              <a:buSzPct val="120000"/>
              <a:defRPr sz="1600">
                <a:solidFill>
                  <a:schemeClr val="tx1"/>
                </a:solidFill>
                <a:latin typeface="+mn-lt"/>
                <a:ea typeface="ＭＳ Ｐゴシック" charset="-128"/>
                <a:cs typeface="ＭＳ Ｐゴシック" charset="-128"/>
              </a:defRPr>
            </a:lvl1pPr>
            <a:lvl2pPr marL="144432" indent="-142845" algn="l" defTabSz="895160" rtl="0" eaLnBrk="0" fontAlgn="base" hangingPunct="0">
              <a:spcBef>
                <a:spcPct val="0"/>
              </a:spcBef>
              <a:spcAft>
                <a:spcPct val="0"/>
              </a:spcAft>
              <a:buChar char="•"/>
              <a:defRPr sz="1600">
                <a:solidFill>
                  <a:schemeClr val="tx1"/>
                </a:solidFill>
                <a:latin typeface="+mn-lt"/>
                <a:ea typeface="ＭＳ Ｐゴシック" charset="-128"/>
              </a:defRPr>
            </a:lvl2pPr>
            <a:lvl3pPr marL="295212" indent="-149193" algn="l" defTabSz="895160" rtl="0" eaLnBrk="0" fontAlgn="base" hangingPunct="0">
              <a:spcBef>
                <a:spcPct val="0"/>
              </a:spcBef>
              <a:spcAft>
                <a:spcPct val="0"/>
              </a:spcAft>
              <a:buChar char="–"/>
              <a:defRPr sz="1600">
                <a:solidFill>
                  <a:schemeClr val="tx1"/>
                </a:solidFill>
                <a:latin typeface="+mn-lt"/>
                <a:ea typeface="ＭＳ Ｐゴシック" charset="-128"/>
              </a:defRPr>
            </a:lvl3pPr>
            <a:lvl4pPr marL="431710" indent="-134909" algn="l" defTabSz="895160" rtl="0" eaLnBrk="0" fontAlgn="base" hangingPunct="0">
              <a:spcBef>
                <a:spcPct val="0"/>
              </a:spcBef>
              <a:spcAft>
                <a:spcPct val="0"/>
              </a:spcAft>
              <a:buChar char="•"/>
              <a:defRPr sz="1600">
                <a:solidFill>
                  <a:schemeClr val="tx1"/>
                </a:solidFill>
                <a:latin typeface="+mn-lt"/>
                <a:ea typeface="ＭＳ Ｐゴシック" charset="-128"/>
              </a:defRPr>
            </a:lvl4pPr>
            <a:lvl5pPr marL="582489" indent="-149193" algn="l" defTabSz="895160" rtl="0" eaLnBrk="0" fontAlgn="base" hangingPunct="0">
              <a:spcBef>
                <a:spcPct val="0"/>
              </a:spcBef>
              <a:spcAft>
                <a:spcPct val="0"/>
              </a:spcAft>
              <a:buChar char="–"/>
              <a:defRPr sz="1600">
                <a:solidFill>
                  <a:schemeClr val="tx1"/>
                </a:solidFill>
                <a:latin typeface="+mn-lt"/>
                <a:ea typeface="ＭＳ Ｐゴシック" charset="-128"/>
              </a:defRPr>
            </a:lvl5pPr>
            <a:lvl6pPr marL="1039593" indent="-149193" algn="l" defTabSz="895160" rtl="0" fontAlgn="base">
              <a:spcBef>
                <a:spcPct val="0"/>
              </a:spcBef>
              <a:spcAft>
                <a:spcPct val="0"/>
              </a:spcAft>
              <a:buChar char="–"/>
              <a:defRPr sz="1600">
                <a:solidFill>
                  <a:schemeClr val="tx1"/>
                </a:solidFill>
                <a:latin typeface="+mn-lt"/>
                <a:ea typeface="ＭＳ Ｐゴシック" charset="-128"/>
              </a:defRPr>
            </a:lvl6pPr>
            <a:lvl7pPr marL="1496695" indent="-149193" algn="l" defTabSz="895160" rtl="0" fontAlgn="base">
              <a:spcBef>
                <a:spcPct val="0"/>
              </a:spcBef>
              <a:spcAft>
                <a:spcPct val="0"/>
              </a:spcAft>
              <a:buChar char="–"/>
              <a:defRPr sz="1600">
                <a:solidFill>
                  <a:schemeClr val="tx1"/>
                </a:solidFill>
                <a:latin typeface="+mn-lt"/>
                <a:ea typeface="ＭＳ Ｐゴシック" charset="-128"/>
              </a:defRPr>
            </a:lvl7pPr>
            <a:lvl8pPr marL="1953799" indent="-149193" algn="l" defTabSz="895160" rtl="0" fontAlgn="base">
              <a:spcBef>
                <a:spcPct val="0"/>
              </a:spcBef>
              <a:spcAft>
                <a:spcPct val="0"/>
              </a:spcAft>
              <a:buChar char="–"/>
              <a:defRPr sz="1600">
                <a:solidFill>
                  <a:schemeClr val="tx1"/>
                </a:solidFill>
                <a:latin typeface="+mn-lt"/>
                <a:ea typeface="ＭＳ Ｐゴシック" charset="-128"/>
              </a:defRPr>
            </a:lvl8pPr>
            <a:lvl9pPr marL="2410903" indent="-149193" algn="l" defTabSz="895160" rtl="0" fontAlgn="base">
              <a:spcBef>
                <a:spcPct val="0"/>
              </a:spcBef>
              <a:spcAft>
                <a:spcPct val="0"/>
              </a:spcAft>
              <a:buChar char="–"/>
              <a:defRPr sz="1600">
                <a:solidFill>
                  <a:schemeClr val="tx1"/>
                </a:solidFill>
                <a:latin typeface="+mn-lt"/>
                <a:ea typeface="ＭＳ Ｐゴシック" charset="-128"/>
              </a:defRPr>
            </a:lvl9pPr>
          </a:lstStyle>
          <a:p>
            <a:pPr marL="342900" indent="-342900">
              <a:lnSpc>
                <a:spcPct val="200000"/>
              </a:lnSpc>
              <a:buSzPct val="100000"/>
              <a:buFont typeface="+mj-lt"/>
              <a:buAutoNum type="arabicPeriod"/>
            </a:pPr>
            <a:r>
              <a:rPr lang="en-US" dirty="0" smtClean="0">
                <a:latin typeface="+mj-lt"/>
              </a:rPr>
              <a:t>The importance of mental and physical health </a:t>
            </a:r>
          </a:p>
          <a:p>
            <a:pPr marL="342900" indent="-342900">
              <a:lnSpc>
                <a:spcPct val="200000"/>
              </a:lnSpc>
              <a:buSzPct val="100000"/>
              <a:buFont typeface="+mj-lt"/>
              <a:buAutoNum type="arabicPeriod"/>
            </a:pPr>
            <a:r>
              <a:rPr lang="en-US" dirty="0" smtClean="0">
                <a:latin typeface="+mj-lt"/>
              </a:rPr>
              <a:t>The Joy of Business and Opportunity Recognition</a:t>
            </a:r>
          </a:p>
          <a:p>
            <a:pPr marL="342900" indent="-342900">
              <a:lnSpc>
                <a:spcPct val="200000"/>
              </a:lnSpc>
              <a:buSzPct val="100000"/>
              <a:buFont typeface="+mj-lt"/>
              <a:buAutoNum type="arabicPeriod"/>
            </a:pPr>
            <a:r>
              <a:rPr lang="en-US" dirty="0" smtClean="0">
                <a:latin typeface="+mj-lt"/>
              </a:rPr>
              <a:t>The “Economics of One Unit”</a:t>
            </a:r>
          </a:p>
          <a:p>
            <a:pPr marL="342900" indent="-342900">
              <a:lnSpc>
                <a:spcPct val="200000"/>
              </a:lnSpc>
              <a:buSzPct val="100000"/>
              <a:buFont typeface="+mj-lt"/>
              <a:buAutoNum type="arabicPeriod"/>
            </a:pPr>
            <a:r>
              <a:rPr lang="en-US" dirty="0" smtClean="0">
                <a:latin typeface="+mj-lt"/>
              </a:rPr>
              <a:t>Don’t compete, </a:t>
            </a:r>
            <a:r>
              <a:rPr lang="en-US" i="1" dirty="0" smtClean="0">
                <a:latin typeface="+mj-lt"/>
              </a:rPr>
              <a:t>create</a:t>
            </a:r>
            <a:r>
              <a:rPr lang="en-US" dirty="0" smtClean="0">
                <a:latin typeface="+mj-lt"/>
              </a:rPr>
              <a:t> a comparative advantage</a:t>
            </a:r>
          </a:p>
          <a:p>
            <a:pPr marL="342900" indent="-342900">
              <a:lnSpc>
                <a:spcPct val="200000"/>
              </a:lnSpc>
              <a:buSzPct val="100000"/>
              <a:buFont typeface="+mj-lt"/>
              <a:buAutoNum type="arabicPeriod"/>
            </a:pPr>
            <a:r>
              <a:rPr lang="en-US" dirty="0" smtClean="0">
                <a:latin typeface="+mj-lt"/>
              </a:rPr>
              <a:t>Marketing: putting yourself in the customer’s shoes</a:t>
            </a:r>
          </a:p>
          <a:p>
            <a:pPr marL="342900" indent="-342900">
              <a:lnSpc>
                <a:spcPct val="200000"/>
              </a:lnSpc>
              <a:buSzPct val="100000"/>
              <a:buFont typeface="+mj-lt"/>
              <a:buAutoNum type="arabicPeriod"/>
            </a:pPr>
            <a:r>
              <a:rPr lang="en-US" dirty="0" smtClean="0">
                <a:latin typeface="+mj-lt"/>
              </a:rPr>
              <a:t>Leadership </a:t>
            </a:r>
            <a:r>
              <a:rPr lang="en-US" dirty="0">
                <a:latin typeface="+mj-lt"/>
              </a:rPr>
              <a:t>and giving </a:t>
            </a:r>
            <a:r>
              <a:rPr lang="en-US" dirty="0" smtClean="0">
                <a:latin typeface="+mj-lt"/>
              </a:rPr>
              <a:t>back</a:t>
            </a:r>
          </a:p>
          <a:p>
            <a:pPr marL="342900" indent="-342900">
              <a:lnSpc>
                <a:spcPct val="200000"/>
              </a:lnSpc>
              <a:buSzPct val="100000"/>
              <a:buFont typeface="+mj-lt"/>
              <a:buAutoNum type="arabicPeriod"/>
            </a:pPr>
            <a:r>
              <a:rPr lang="en-US" dirty="0" smtClean="0">
                <a:latin typeface="+mj-lt"/>
              </a:rPr>
              <a:t>Financial </a:t>
            </a:r>
            <a:r>
              <a:rPr lang="en-US" dirty="0">
                <a:latin typeface="+mj-lt"/>
              </a:rPr>
              <a:t>Statements (ROI and Breakeven</a:t>
            </a:r>
            <a:r>
              <a:rPr lang="en-US" dirty="0" smtClean="0">
                <a:latin typeface="+mj-lt"/>
              </a:rPr>
              <a:t>)</a:t>
            </a:r>
          </a:p>
          <a:p>
            <a:pPr marL="342900" indent="-342900">
              <a:lnSpc>
                <a:spcPct val="200000"/>
              </a:lnSpc>
              <a:buSzPct val="100000"/>
              <a:buFont typeface="+mj-lt"/>
              <a:buAutoNum type="arabicPeriod"/>
            </a:pPr>
            <a:r>
              <a:rPr lang="en-US" dirty="0" smtClean="0">
                <a:latin typeface="+mj-lt"/>
              </a:rPr>
              <a:t>The </a:t>
            </a:r>
            <a:r>
              <a:rPr lang="en-US" dirty="0">
                <a:latin typeface="+mj-lt"/>
              </a:rPr>
              <a:t>Basic Sales </a:t>
            </a:r>
            <a:r>
              <a:rPr lang="en-US" dirty="0" smtClean="0">
                <a:latin typeface="+mj-lt"/>
              </a:rPr>
              <a:t>Call</a:t>
            </a:r>
          </a:p>
          <a:p>
            <a:pPr marL="342900" indent="-342900">
              <a:lnSpc>
                <a:spcPct val="200000"/>
              </a:lnSpc>
              <a:buSzPct val="100000"/>
              <a:buFont typeface="+mj-lt"/>
              <a:buAutoNum type="arabicPeriod"/>
            </a:pPr>
            <a:r>
              <a:rPr lang="en-US" dirty="0" smtClean="0">
                <a:latin typeface="+mj-lt"/>
              </a:rPr>
              <a:t>How </a:t>
            </a:r>
            <a:r>
              <a:rPr lang="en-US" dirty="0">
                <a:latin typeface="+mj-lt"/>
              </a:rPr>
              <a:t>to Write a Business </a:t>
            </a:r>
            <a:r>
              <a:rPr lang="en-US" dirty="0" smtClean="0">
                <a:latin typeface="+mj-lt"/>
              </a:rPr>
              <a:t>Plan</a:t>
            </a:r>
            <a:endParaRPr lang="en-US" dirty="0">
              <a:latin typeface="+mj-lt"/>
            </a:endParaRPr>
          </a:p>
          <a:p>
            <a:pPr marL="342900" indent="-342900">
              <a:lnSpc>
                <a:spcPct val="200000"/>
              </a:lnSpc>
              <a:buSzPct val="100000"/>
              <a:buFont typeface="+mj-lt"/>
              <a:buAutoNum type="arabicPeriod"/>
            </a:pPr>
            <a:r>
              <a:rPr lang="en-US" dirty="0" smtClean="0">
                <a:latin typeface="+mj-lt"/>
              </a:rPr>
              <a:t>The </a:t>
            </a:r>
            <a:r>
              <a:rPr lang="en-US" dirty="0">
                <a:latin typeface="+mj-lt"/>
              </a:rPr>
              <a:t>“Rule of 72”</a:t>
            </a:r>
          </a:p>
        </p:txBody>
      </p:sp>
    </p:spTree>
    <p:extLst>
      <p:ext uri="{BB962C8B-B14F-4D97-AF65-F5344CB8AC3E}">
        <p14:creationId xmlns:p14="http://schemas.microsoft.com/office/powerpoint/2010/main" val="27361658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721797" y="6503988"/>
            <a:ext cx="157094" cy="153888"/>
          </a:xfrm>
          <a:prstGeom prst="rect">
            <a:avLst/>
          </a:prstGeom>
        </p:spPr>
        <p:txBody>
          <a:bodyPr/>
          <a:lstStyle/>
          <a:p>
            <a:fld id="{2AF0933F-44BB-4C37-822F-A0387E669DA1}" type="slidenum">
              <a:rPr lang="en-US" smtClean="0"/>
              <a:pPr/>
              <a:t>5</a:t>
            </a:fld>
            <a:endParaRPr lang="en-US" dirty="0"/>
          </a:p>
        </p:txBody>
      </p:sp>
      <p:pic>
        <p:nvPicPr>
          <p:cNvPr id="39939"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72975" y="244868"/>
            <a:ext cx="5413375" cy="5900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Straight Connector 4"/>
          <p:cNvCxnSpPr/>
          <p:nvPr/>
        </p:nvCxnSpPr>
        <p:spPr bwMode="auto">
          <a:xfrm>
            <a:off x="444415" y="876262"/>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2117010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721797" y="6503988"/>
            <a:ext cx="157094" cy="153888"/>
          </a:xfrm>
          <a:prstGeom prst="rect">
            <a:avLst/>
          </a:prstGeom>
        </p:spPr>
        <p:txBody>
          <a:bodyPr/>
          <a:lstStyle/>
          <a:p>
            <a:fld id="{2AF0933F-44BB-4C37-822F-A0387E669DA1}" type="slidenum">
              <a:rPr lang="en-US" smtClean="0"/>
              <a:pPr/>
              <a:t>6</a:t>
            </a:fld>
            <a:endParaRPr lang="en-US" dirty="0"/>
          </a:p>
        </p:txBody>
      </p:sp>
      <p:pic>
        <p:nvPicPr>
          <p:cNvPr id="4096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36333" y="176407"/>
            <a:ext cx="5167902" cy="64814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444415" y="650231"/>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721797" y="6503988"/>
            <a:ext cx="157094" cy="153888"/>
          </a:xfrm>
          <a:prstGeom prst="rect">
            <a:avLst/>
          </a:prstGeom>
        </p:spPr>
        <p:txBody>
          <a:bodyPr/>
          <a:lstStyle/>
          <a:p>
            <a:fld id="{2AF0933F-44BB-4C37-822F-A0387E669DA1}" type="slidenum">
              <a:rPr lang="en-US" smtClean="0"/>
              <a:pPr/>
              <a:t>7</a:t>
            </a:fld>
            <a:endParaRPr lang="en-US" dirty="0"/>
          </a:p>
        </p:txBody>
      </p:sp>
      <p:pic>
        <p:nvPicPr>
          <p:cNvPr id="41987"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16122" y="139089"/>
            <a:ext cx="5179887" cy="6518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Straight Connector 4"/>
          <p:cNvCxnSpPr/>
          <p:nvPr/>
        </p:nvCxnSpPr>
        <p:spPr bwMode="auto">
          <a:xfrm>
            <a:off x="444415" y="568038"/>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721797" y="6503988"/>
            <a:ext cx="157094" cy="153888"/>
          </a:xfrm>
          <a:prstGeom prst="rect">
            <a:avLst/>
          </a:prstGeom>
        </p:spPr>
        <p:txBody>
          <a:bodyPr/>
          <a:lstStyle/>
          <a:p>
            <a:fld id="{2AF0933F-44BB-4C37-822F-A0387E669DA1}" type="slidenum">
              <a:rPr lang="en-US" smtClean="0"/>
              <a:pPr/>
              <a:t>8</a:t>
            </a:fld>
            <a:endParaRPr lang="en-US" dirty="0"/>
          </a:p>
        </p:txBody>
      </p:sp>
      <p:pic>
        <p:nvPicPr>
          <p:cNvPr id="4301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77429" y="43665"/>
            <a:ext cx="5301465" cy="66778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4" name="Straight Connector 3"/>
          <p:cNvCxnSpPr/>
          <p:nvPr/>
        </p:nvCxnSpPr>
        <p:spPr bwMode="auto">
          <a:xfrm>
            <a:off x="444415" y="424200"/>
            <a:ext cx="7925900" cy="0"/>
          </a:xfrm>
          <a:prstGeom prst="line">
            <a:avLst/>
          </a:prstGeom>
          <a:solidFill>
            <a:schemeClr val="accent2"/>
          </a:solidFill>
          <a:ln w="25400" cap="flat" cmpd="sng" algn="ctr">
            <a:solidFill>
              <a:srgbClr val="3F9C35"/>
            </a:solidFill>
            <a:prstDash val="solid"/>
            <a:round/>
            <a:headEnd type="none" w="med" len="med"/>
            <a:tailEnd type="none" w="med" len="med"/>
          </a:ln>
          <a:effectLst/>
        </p:spPr>
      </p:cxnSp>
    </p:spTree>
    <p:extLst>
      <p:ext uri="{BB962C8B-B14F-4D97-AF65-F5344CB8AC3E}">
        <p14:creationId xmlns:p14="http://schemas.microsoft.com/office/powerpoint/2010/main" val="121830731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10;&lt;root&gt;&lt;version val=&quot;14537&quot;/&gt;&lt;partner val=&quot;536&quot;/&gt;&lt;CPresentation id=&quot;1&quot;&gt;&lt;m_defprecNumber idref=&quot;2&quot;/&gt;&lt;m_defprecPercent idref=&quot;3&quot;/&gt;&lt;m_defprecDate idref=&quot;4&quot;/&gt;&lt;m_defprecYear idref=&quot;5&quot;/&gt;&lt;m_defprecQuarter idref=&quot;6&quot;/&gt;&lt;m_defprecMonth idref=&quot;7&quot;/&gt;&lt;m_defprecWeek idref=&quot;8&quot;/&gt;&lt;m_defprecDay idref=&quot;9&quot;/&gt;&lt;/CPresentation&gt;&lt;CDefaultPrec id=&quot;9&quot;&gt;&lt;m_precDefault/&gt;&lt;/CDefaultPrec&gt;&lt;CDefaultPrec id=&quot;8&quot;&gt;&lt;m_precDefault/&gt;&lt;/CDefaultPrec&gt;&lt;CDefaultPrec id=&quot;7&quot;&gt;&lt;m_precDefault/&gt;&lt;/CDefaultPrec&gt;&lt;CDefaultPrec id=&quot;6&quot;&gt;&lt;m_precDefault/&gt;&lt;/CDefaultPrec&gt;&lt;CDefaultPrec id=&quot;5&quot;&gt;&lt;m_precDefault/&gt;&lt;/CDefaultPrec&gt;&lt;CDefaultPrec id=&quot;4&quot;&gt;&lt;m_precDefault/&gt;&lt;/CDefaultPrec&gt;&lt;CDefaultPrec id=&quot;3&quot;&gt;&lt;m_precDefault/&gt;&lt;/CDefaultPrec&gt;&lt;CDefaultPrec id=&quot;2&quot;&gt;&lt;m_precDefault&gt;&lt;m_chDecimalSymbol val=&quot;.&quot;&gt;.&lt;/m_chDecimalSymbol&gt;&lt;m_nGroupingDigits val=&quot;3&quot;/&gt;&lt;m_chGroupingSymbol val=&quot;,&quot;&gt;,&lt;/m_chGroupingSymbol&gt;&lt;/m_precDefault&gt;&lt;/CDefaultPrec&gt;&lt;/root&gt;"/>
  <p:tag name="THINKCELLUNDODONOTDELETE" val="1385"/>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 name="THINKCELLSTATEDONOTDELETE" val="vWKNpSUMO0OEBxYy4xPWW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MK1AGgQPlUmuJY3IbbWpcw"/>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26vhcOKYS0G78J.AzeCea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FQliI9352EqrryY9hVW9Ng"/>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 name="THINKCELLSTATEDONOTDELETE" val="narW8osvckKXVZHKbHPvF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Df2w2jktmEqpiA3W.c5HHg"/>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5ygu7VXlUEOf1TSvQRAFh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BIlnZgUOf02rw5pdlWNDHQ"/>
</p:tagLst>
</file>

<file path=ppt/tags/tag9.xml><?xml version="1.0" encoding="utf-8"?>
<p:tagLst xmlns:a="http://schemas.openxmlformats.org/drawingml/2006/main" xmlns:r="http://schemas.openxmlformats.org/officeDocument/2006/relationships" xmlns:p="http://schemas.openxmlformats.org/presentationml/2006/main">
  <p:tag name="NAME" val="McK Disclaimer"/>
  <p:tag name="RESIZE" val="Yes"/>
  <p:tag name="LLEFT" val=" 210.125"/>
  <p:tag name="LTOP" val=" 469.875"/>
  <p:tag name="THINKCELLSHAPEDONOTDELETE" val="pijXiajfOnUabdba_o4xo6A"/>
</p:tagLst>
</file>

<file path=ppt/theme/theme1.xml><?xml version="1.0" encoding="utf-8"?>
<a:theme xmlns:a="http://schemas.openxmlformats.org/drawingml/2006/main" name="Blank">
  <a:themeElements>
    <a:clrScheme name="NFTE new brand">
      <a:dk1>
        <a:srgbClr val="000000"/>
      </a:dk1>
      <a:lt1>
        <a:srgbClr val="FFFFFF"/>
      </a:lt1>
      <a:dk2>
        <a:srgbClr val="0049AD"/>
      </a:dk2>
      <a:lt2>
        <a:srgbClr val="A9DC66"/>
      </a:lt2>
      <a:accent1>
        <a:srgbClr val="8EAED0"/>
      </a:accent1>
      <a:accent2>
        <a:srgbClr val="308F25"/>
      </a:accent2>
      <a:accent3>
        <a:srgbClr val="AA9EB6"/>
      </a:accent3>
      <a:accent4>
        <a:srgbClr val="DADADA"/>
      </a:accent4>
      <a:accent5>
        <a:srgbClr val="ED4430"/>
      </a:accent5>
      <a:accent6>
        <a:srgbClr val="A4DE8F"/>
      </a:accent6>
      <a:hlink>
        <a:srgbClr val="FF9900"/>
      </a:hlink>
      <a:folHlink>
        <a:srgbClr val="FFBE3D"/>
      </a:folHlink>
    </a:clrScheme>
    <a:fontScheme name="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9525" cap="flat" cmpd="sng" algn="ctr">
          <a:solidFill>
            <a:schemeClr val="hlink"/>
          </a:solidFill>
          <a:prstDash val="solid"/>
          <a:round/>
          <a:headEnd type="none" w="med" len="med"/>
          <a:tailEnd type="none" w="med" len="med"/>
        </a:ln>
        <a:effectLst>
          <a:outerShdw blurRad="63500" dist="35921" dir="2700000" algn="ctr" rotWithShape="0">
            <a:schemeClr val="bg2"/>
          </a:outerShdw>
        </a:effectLst>
      </a:spPr>
      <a:bodyPr vert="horz" wrap="square" lIns="91440" tIns="91440" rIns="91440" bIns="9144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9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9525" cap="flat" cmpd="sng" algn="ctr">
          <a:solidFill>
            <a:schemeClr val="hlink"/>
          </a:solidFill>
          <a:prstDash val="solid"/>
          <a:round/>
          <a:headEnd type="none" w="med" len="med"/>
          <a:tailEnd type="none" w="med" len="med"/>
        </a:ln>
        <a:effectLst>
          <a:outerShdw blurRad="63500" dist="35921" dir="2700000" algn="ctr" rotWithShape="0">
            <a:schemeClr val="bg2"/>
          </a:outerShdw>
        </a:effectLst>
      </a:spPr>
      <a:bodyPr vert="horz" wrap="square" lIns="91440" tIns="91440" rIns="91440" bIns="9144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900" b="0" i="0" u="none" strike="noStrike" cap="none" normalizeH="0" baseline="0">
            <a:ln>
              <a:noFill/>
            </a:ln>
            <a:solidFill>
              <a:schemeClr val="tx1"/>
            </a:solidFill>
            <a:effectLst/>
            <a:latin typeface="Arial" charset="0"/>
          </a:defRPr>
        </a:defPPr>
      </a:lstStyle>
    </a:lnDef>
  </a:objectDefaults>
  <a:extraClrSchemeLst>
    <a:extraClrScheme>
      <a:clrScheme name="Blank 1">
        <a:dk1>
          <a:srgbClr val="000000"/>
        </a:dk1>
        <a:lt1>
          <a:srgbClr val="FFFFFF"/>
        </a:lt1>
        <a:dk2>
          <a:srgbClr val="000000"/>
        </a:dk2>
        <a:lt2>
          <a:srgbClr val="FFFFFF"/>
        </a:lt2>
        <a:accent1>
          <a:srgbClr val="FFFFFF"/>
        </a:accent1>
        <a:accent2>
          <a:srgbClr val="D0D0D0"/>
        </a:accent2>
        <a:accent3>
          <a:srgbClr val="FFFFFF"/>
        </a:accent3>
        <a:accent4>
          <a:srgbClr val="000000"/>
        </a:accent4>
        <a:accent5>
          <a:srgbClr val="FFFFFF"/>
        </a:accent5>
        <a:accent6>
          <a:srgbClr val="BCBCBC"/>
        </a:accent6>
        <a:hlink>
          <a:srgbClr val="909090"/>
        </a:hlink>
        <a:folHlink>
          <a:srgbClr val="60606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2960"/>
        </a:dk2>
        <a:lt2>
          <a:srgbClr val="FFFFFF"/>
        </a:lt2>
        <a:accent1>
          <a:srgbClr val="C7E0FB"/>
        </a:accent1>
        <a:accent2>
          <a:srgbClr val="91B0FF"/>
        </a:accent2>
        <a:accent3>
          <a:srgbClr val="FFFFFF"/>
        </a:accent3>
        <a:accent4>
          <a:srgbClr val="000000"/>
        </a:accent4>
        <a:accent5>
          <a:srgbClr val="E0EDFD"/>
        </a:accent5>
        <a:accent6>
          <a:srgbClr val="839FE7"/>
        </a:accent6>
        <a:hlink>
          <a:srgbClr val="0066CC"/>
        </a:hlink>
        <a:folHlink>
          <a:srgbClr val="002960"/>
        </a:folHlink>
      </a:clrScheme>
      <a:clrMap bg1="lt1" tx1="dk1" bg2="lt2" tx2="dk2" accent1="accent1" accent2="accent2" accent3="accent3" accent4="accent4" accent5="accent5" accent6="accent6" hlink="hlink" folHlink="folHlink"/>
    </a:extraClrScheme>
    <a:extraClrScheme>
      <a:clrScheme name="Blank 3">
        <a:dk1>
          <a:srgbClr val="002960"/>
        </a:dk1>
        <a:lt1>
          <a:srgbClr val="FFFFFF"/>
        </a:lt1>
        <a:dk2>
          <a:srgbClr val="002960"/>
        </a:dk2>
        <a:lt2>
          <a:srgbClr val="FFBE3D"/>
        </a:lt2>
        <a:accent1>
          <a:srgbClr val="0066CC"/>
        </a:accent1>
        <a:accent2>
          <a:srgbClr val="5F8DFF"/>
        </a:accent2>
        <a:accent3>
          <a:srgbClr val="AAACB6"/>
        </a:accent3>
        <a:accent4>
          <a:srgbClr val="DADADA"/>
        </a:accent4>
        <a:accent5>
          <a:srgbClr val="AAB8E2"/>
        </a:accent5>
        <a:accent6>
          <a:srgbClr val="557FE7"/>
        </a:accent6>
        <a:hlink>
          <a:srgbClr val="96C5F8"/>
        </a:hlink>
        <a:folHlink>
          <a:srgbClr val="D8E9FC"/>
        </a:folHlink>
      </a:clrScheme>
      <a:clrMap bg1="dk2" tx1="lt1" bg2="dk1" tx2="lt2" accent1="accent1" accent2="accent2" accent3="accent3" accent4="accent4" accent5="accent5" accent6="accent6" hlink="hlink" folHlink="folHlink"/>
    </a:extraClrScheme>
    <a:extraClrScheme>
      <a:clrScheme name="Blank 4">
        <a:dk1>
          <a:srgbClr val="000000"/>
        </a:dk1>
        <a:lt1>
          <a:srgbClr val="FFFFFF"/>
        </a:lt1>
        <a:dk2>
          <a:srgbClr val="000000"/>
        </a:dk2>
        <a:lt2>
          <a:srgbClr val="FFBE3D"/>
        </a:lt2>
        <a:accent1>
          <a:srgbClr val="002960"/>
        </a:accent1>
        <a:accent2>
          <a:srgbClr val="0066CC"/>
        </a:accent2>
        <a:accent3>
          <a:srgbClr val="AAAAAA"/>
        </a:accent3>
        <a:accent4>
          <a:srgbClr val="DADADA"/>
        </a:accent4>
        <a:accent5>
          <a:srgbClr val="AAACB6"/>
        </a:accent5>
        <a:accent6>
          <a:srgbClr val="005CB9"/>
        </a:accent6>
        <a:hlink>
          <a:srgbClr val="91B0FF"/>
        </a:hlink>
        <a:folHlink>
          <a:srgbClr val="C7E0FB"/>
        </a:folHlink>
      </a:clrScheme>
      <a:clrMap bg1="dk2" tx1="lt1" bg2="dk1" tx2="lt2" accent1="accent1" accent2="accent2" accent3="accent3" accent4="accent4" accent5="accent5" accent6="accent6" hlink="hlink" folHlink="folHlink"/>
    </a:extraClrScheme>
    <a:extraClrScheme>
      <a:clrScheme name="Blank 5">
        <a:dk1>
          <a:srgbClr val="000000"/>
        </a:dk1>
        <a:lt1>
          <a:srgbClr val="FFFFFF"/>
        </a:lt1>
        <a:dk2>
          <a:srgbClr val="002960"/>
        </a:dk2>
        <a:lt2>
          <a:srgbClr val="FFFFFF"/>
        </a:lt2>
        <a:accent1>
          <a:srgbClr val="C7E0FB"/>
        </a:accent1>
        <a:accent2>
          <a:srgbClr val="FFCC66"/>
        </a:accent2>
        <a:accent3>
          <a:srgbClr val="FFFFFF"/>
        </a:accent3>
        <a:accent4>
          <a:srgbClr val="000000"/>
        </a:accent4>
        <a:accent5>
          <a:srgbClr val="E0EDFD"/>
        </a:accent5>
        <a:accent6>
          <a:srgbClr val="E7B95C"/>
        </a:accent6>
        <a:hlink>
          <a:srgbClr val="4F8636"/>
        </a:hlink>
        <a:folHlink>
          <a:srgbClr val="002960"/>
        </a:folHlink>
      </a:clrScheme>
      <a:clrMap bg1="lt1" tx1="dk1" bg2="lt2" tx2="dk2" accent1="accent1" accent2="accent2" accent3="accent3" accent4="accent4" accent5="accent5" accent6="accent6" hlink="hlink" folHlink="folHlink"/>
    </a:extraClrScheme>
    <a:extraClrScheme>
      <a:clrScheme name="Blank 6">
        <a:dk1>
          <a:srgbClr val="002960"/>
        </a:dk1>
        <a:lt1>
          <a:srgbClr val="FFFFFF"/>
        </a:lt1>
        <a:dk2>
          <a:srgbClr val="002960"/>
        </a:dk2>
        <a:lt2>
          <a:srgbClr val="FFBE3D"/>
        </a:lt2>
        <a:accent1>
          <a:srgbClr val="0066CC"/>
        </a:accent1>
        <a:accent2>
          <a:srgbClr val="4F8636"/>
        </a:accent2>
        <a:accent3>
          <a:srgbClr val="AAACB6"/>
        </a:accent3>
        <a:accent4>
          <a:srgbClr val="DADADA"/>
        </a:accent4>
        <a:accent5>
          <a:srgbClr val="AAB8E2"/>
        </a:accent5>
        <a:accent6>
          <a:srgbClr val="477930"/>
        </a:accent6>
        <a:hlink>
          <a:srgbClr val="FF9900"/>
        </a:hlink>
        <a:folHlink>
          <a:srgbClr val="FFBE3D"/>
        </a:folHlink>
      </a:clrScheme>
      <a:clrMap bg1="dk2" tx1="lt1" bg2="dk1" tx2="lt2" accent1="accent1" accent2="accent2" accent3="accent3" accent4="accent4" accent5="accent5" accent6="accent6" hlink="hlink" folHlink="folHlink"/>
    </a:extraClrScheme>
    <a:extraClrScheme>
      <a:clrScheme name="Blank 7">
        <a:dk1>
          <a:srgbClr val="000000"/>
        </a:dk1>
        <a:lt1>
          <a:srgbClr val="FFFFFF"/>
        </a:lt1>
        <a:dk2>
          <a:srgbClr val="000000"/>
        </a:dk2>
        <a:lt2>
          <a:srgbClr val="FFBE3D"/>
        </a:lt2>
        <a:accent1>
          <a:srgbClr val="0066CC"/>
        </a:accent1>
        <a:accent2>
          <a:srgbClr val="4F8636"/>
        </a:accent2>
        <a:accent3>
          <a:srgbClr val="AAAAAA"/>
        </a:accent3>
        <a:accent4>
          <a:srgbClr val="DADADA"/>
        </a:accent4>
        <a:accent5>
          <a:srgbClr val="AAB8E2"/>
        </a:accent5>
        <a:accent6>
          <a:srgbClr val="477930"/>
        </a:accent6>
        <a:hlink>
          <a:srgbClr val="FF9900"/>
        </a:hlink>
        <a:folHlink>
          <a:srgbClr val="FFBE3D"/>
        </a:folHlink>
      </a:clrScheme>
      <a:clrMap bg1="dk2" tx1="lt1" bg2="dk1" tx2="lt2" accent1="accent1" accent2="accent2" accent3="accent3" accent4="accent4" accent5="accent5" accent6="accent6" hlink="hlink" folHlink="folHlink"/>
    </a:extraClrScheme>
    <a:extraClrScheme>
      <a:clrScheme name="Blank 8">
        <a:dk1>
          <a:srgbClr val="000000"/>
        </a:dk1>
        <a:lt1>
          <a:srgbClr val="FFFFFF"/>
        </a:lt1>
        <a:dk2>
          <a:srgbClr val="002960"/>
        </a:dk2>
        <a:lt2>
          <a:srgbClr val="FFFFFF"/>
        </a:lt2>
        <a:accent1>
          <a:srgbClr val="C7E0FB"/>
        </a:accent1>
        <a:accent2>
          <a:srgbClr val="C7C293"/>
        </a:accent2>
        <a:accent3>
          <a:srgbClr val="FFFFFF"/>
        </a:accent3>
        <a:accent4>
          <a:srgbClr val="000000"/>
        </a:accent4>
        <a:accent5>
          <a:srgbClr val="E0EDFD"/>
        </a:accent5>
        <a:accent6>
          <a:srgbClr val="B4B085"/>
        </a:accent6>
        <a:hlink>
          <a:srgbClr val="50A2A0"/>
        </a:hlink>
        <a:folHlink>
          <a:srgbClr val="002960"/>
        </a:folHlink>
      </a:clrScheme>
      <a:clrMap bg1="lt1" tx1="dk1" bg2="lt2" tx2="dk2" accent1="accent1" accent2="accent2" accent3="accent3" accent4="accent4" accent5="accent5" accent6="accent6" hlink="hlink" folHlink="folHlink"/>
    </a:extraClrScheme>
    <a:extraClrScheme>
      <a:clrScheme name="Blank 9">
        <a:dk1>
          <a:srgbClr val="002960"/>
        </a:dk1>
        <a:lt1>
          <a:srgbClr val="FFFFFF"/>
        </a:lt1>
        <a:dk2>
          <a:srgbClr val="002960"/>
        </a:dk2>
        <a:lt2>
          <a:srgbClr val="FFBE3D"/>
        </a:lt2>
        <a:accent1>
          <a:srgbClr val="0066CC"/>
        </a:accent1>
        <a:accent2>
          <a:srgbClr val="50A2A0"/>
        </a:accent2>
        <a:accent3>
          <a:srgbClr val="AAACB6"/>
        </a:accent3>
        <a:accent4>
          <a:srgbClr val="DADADA"/>
        </a:accent4>
        <a:accent5>
          <a:srgbClr val="AAB8E2"/>
        </a:accent5>
        <a:accent6>
          <a:srgbClr val="489291"/>
        </a:accent6>
        <a:hlink>
          <a:srgbClr val="C7C293"/>
        </a:hlink>
        <a:folHlink>
          <a:srgbClr val="FFBE3D"/>
        </a:folHlink>
      </a:clrScheme>
      <a:clrMap bg1="dk2" tx1="lt1" bg2="dk1" tx2="lt2" accent1="accent1" accent2="accent2" accent3="accent3" accent4="accent4" accent5="accent5" accent6="accent6" hlink="hlink" folHlink="folHlink"/>
    </a:extraClrScheme>
    <a:extraClrScheme>
      <a:clrScheme name="Blank 10">
        <a:dk1>
          <a:srgbClr val="000000"/>
        </a:dk1>
        <a:lt1>
          <a:srgbClr val="FFFFFF"/>
        </a:lt1>
        <a:dk2>
          <a:srgbClr val="000000"/>
        </a:dk2>
        <a:lt2>
          <a:srgbClr val="FFBE3D"/>
        </a:lt2>
        <a:accent1>
          <a:srgbClr val="174A7C"/>
        </a:accent1>
        <a:accent2>
          <a:srgbClr val="50A2A0"/>
        </a:accent2>
        <a:accent3>
          <a:srgbClr val="AAAAAA"/>
        </a:accent3>
        <a:accent4>
          <a:srgbClr val="DADADA"/>
        </a:accent4>
        <a:accent5>
          <a:srgbClr val="ABB1BF"/>
        </a:accent5>
        <a:accent6>
          <a:srgbClr val="489291"/>
        </a:accent6>
        <a:hlink>
          <a:srgbClr val="C7C293"/>
        </a:hlink>
        <a:folHlink>
          <a:srgbClr val="FFBE3D"/>
        </a:folHlink>
      </a:clrScheme>
      <a:clrMap bg1="dk2" tx1="lt1" bg2="dk1" tx2="lt2" accent1="accent1" accent2="accent2" accent3="accent3" accent4="accent4" accent5="accent5" accent6="accent6" hlink="hlink" folHlink="folHlink"/>
    </a:extraClrScheme>
    <a:extraClrScheme>
      <a:clrScheme name="Blank 11">
        <a:dk1>
          <a:srgbClr val="000000"/>
        </a:dk1>
        <a:lt1>
          <a:srgbClr val="FFFFFF"/>
        </a:lt1>
        <a:dk2>
          <a:srgbClr val="17365D"/>
        </a:dk2>
        <a:lt2>
          <a:srgbClr val="FFFFFF"/>
        </a:lt2>
        <a:accent1>
          <a:srgbClr val="FFFFFF"/>
        </a:accent1>
        <a:accent2>
          <a:srgbClr val="D0D0D0"/>
        </a:accent2>
        <a:accent3>
          <a:srgbClr val="FFFFFF"/>
        </a:accent3>
        <a:accent4>
          <a:srgbClr val="000000"/>
        </a:accent4>
        <a:accent5>
          <a:srgbClr val="FFFFFF"/>
        </a:accent5>
        <a:accent6>
          <a:srgbClr val="BCBCBC"/>
        </a:accent6>
        <a:hlink>
          <a:srgbClr val="909090"/>
        </a:hlink>
        <a:folHlink>
          <a:srgbClr val="606060"/>
        </a:folHlink>
      </a:clrScheme>
      <a:clrMap bg1="lt1" tx1="dk1" bg2="lt2" tx2="dk2" accent1="accent1" accent2="accent2" accent3="accent3" accent4="accent4" accent5="accent5" accent6="accent6" hlink="hlink" folHlink="folHlink"/>
    </a:extraClrScheme>
    <a:extraClrScheme>
      <a:clrScheme name="Blank 12">
        <a:dk1>
          <a:srgbClr val="000000"/>
        </a:dk1>
        <a:lt1>
          <a:srgbClr val="FFFFFF"/>
        </a:lt1>
        <a:dk2>
          <a:srgbClr val="17365D"/>
        </a:dk2>
        <a:lt2>
          <a:srgbClr val="C0C0C0"/>
        </a:lt2>
        <a:accent1>
          <a:srgbClr val="FFFFFF"/>
        </a:accent1>
        <a:accent2>
          <a:srgbClr val="D6E0EC"/>
        </a:accent2>
        <a:accent3>
          <a:srgbClr val="FFFFFF"/>
        </a:accent3>
        <a:accent4>
          <a:srgbClr val="000000"/>
        </a:accent4>
        <a:accent5>
          <a:srgbClr val="FFFFFF"/>
        </a:accent5>
        <a:accent6>
          <a:srgbClr val="C2CBD6"/>
        </a:accent6>
        <a:hlink>
          <a:srgbClr val="ADC1D9"/>
        </a:hlink>
        <a:folHlink>
          <a:srgbClr val="84A2C6"/>
        </a:folHlink>
      </a:clrScheme>
      <a:clrMap bg1="lt1" tx1="dk1" bg2="lt2" tx2="dk2" accent1="accent1" accent2="accent2" accent3="accent3" accent4="accent4" accent5="accent5" accent6="accent6" hlink="hlink" folHlink="folHlink"/>
    </a:extraClrScheme>
    <a:extraClrScheme>
      <a:clrScheme name="Blank 13">
        <a:dk1>
          <a:srgbClr val="000000"/>
        </a:dk1>
        <a:lt1>
          <a:srgbClr val="FFFFFF"/>
        </a:lt1>
        <a:dk2>
          <a:srgbClr val="17365D"/>
        </a:dk2>
        <a:lt2>
          <a:srgbClr val="808080"/>
        </a:lt2>
        <a:accent1>
          <a:srgbClr val="FFFFFF"/>
        </a:accent1>
        <a:accent2>
          <a:srgbClr val="D6E0EC"/>
        </a:accent2>
        <a:accent3>
          <a:srgbClr val="FFFFFF"/>
        </a:accent3>
        <a:accent4>
          <a:srgbClr val="000000"/>
        </a:accent4>
        <a:accent5>
          <a:srgbClr val="FFFFFF"/>
        </a:accent5>
        <a:accent6>
          <a:srgbClr val="C2CBD6"/>
        </a:accent6>
        <a:hlink>
          <a:srgbClr val="ADC1D9"/>
        </a:hlink>
        <a:folHlink>
          <a:srgbClr val="84A2C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000000"/>
      </a:lt2>
      <a:accent1>
        <a:srgbClr val="FFFFFF"/>
      </a:accent1>
      <a:accent2>
        <a:srgbClr val="D0D0D0"/>
      </a:accent2>
      <a:accent3>
        <a:srgbClr val="FFFFFF"/>
      </a:accent3>
      <a:accent4>
        <a:srgbClr val="000000"/>
      </a:accent4>
      <a:accent5>
        <a:srgbClr val="FFFFFF"/>
      </a:accent5>
      <a:accent6>
        <a:srgbClr val="BCBCBC"/>
      </a:accent6>
      <a:hlink>
        <a:srgbClr val="909090"/>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blank</Template>
  <TotalTime>94477</TotalTime>
  <Words>1067</Words>
  <Application>Microsoft Office PowerPoint</Application>
  <PresentationFormat>Custom</PresentationFormat>
  <Paragraphs>161</Paragraphs>
  <Slides>19</Slides>
  <Notes>4</Notes>
  <HiddenSlides>0</HiddenSlides>
  <MMClips>0</MMClips>
  <ScaleCrop>false</ScaleCrop>
  <HeadingPairs>
    <vt:vector size="6" baseType="variant">
      <vt:variant>
        <vt:lpstr>Theme</vt:lpstr>
      </vt:variant>
      <vt:variant>
        <vt:i4>1</vt:i4>
      </vt:variant>
      <vt:variant>
        <vt:lpstr>Embedded OLE Servers</vt:lpstr>
      </vt:variant>
      <vt:variant>
        <vt:i4>0</vt:i4>
      </vt:variant>
      <vt:variant>
        <vt:lpstr>Slide Titles</vt:lpstr>
      </vt:variant>
      <vt:variant>
        <vt:i4>19</vt:i4>
      </vt:variant>
    </vt:vector>
  </HeadingPairs>
  <TitlesOfParts>
    <vt:vector size="20" baseType="lpstr">
      <vt:lpstr>Blank</vt:lpstr>
      <vt:lpstr>PowerPoint Presentation</vt:lpstr>
      <vt:lpstr>Entrepreneurship Education: An Idea with Global Reach</vt:lpstr>
      <vt:lpstr>NFTE Today</vt:lpstr>
      <vt:lpstr>Entrepreneurship Education: A Global Solution</vt:lpstr>
      <vt:lpstr>TEN CONCEPTS EVERY STUDENT SHOULD LEARN ABOUT BUSINESS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Corporate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Neel's template</dc:title>
  <dc:creator>Neel Doshi</dc:creator>
  <cp:keywords>Message Universal Template US</cp:keywords>
  <dc:description>Version 1.1</dc:description>
  <cp:lastModifiedBy>Deidre Lee</cp:lastModifiedBy>
  <cp:revision>2472</cp:revision>
  <cp:lastPrinted>2010-04-12T20:17:58Z</cp:lastPrinted>
  <dcterms:created xsi:type="dcterms:W3CDTF">2010-06-16T19:11:52Z</dcterms:created>
  <dcterms:modified xsi:type="dcterms:W3CDTF">2013-10-01T16:43:55Z</dcterms:modified>
  <cp:category>POT - US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Universal Objects">
    <vt:bool>true</vt:bool>
  </property>
  <property fmtid="{D5CDD505-2E9C-101B-9397-08002B2CF9AE}" pid="3" name="McKPaperSize">
    <vt:lpwstr>US</vt:lpwstr>
  </property>
  <property fmtid="{D5CDD505-2E9C-101B-9397-08002B2CF9AE}" pid="4" name="NotesPageLayout">
    <vt:lpwstr>Message</vt:lpwstr>
  </property>
  <property fmtid="{D5CDD505-2E9C-101B-9397-08002B2CF9AE}" pid="5" name="DocID">
    <vt:lpwstr/>
  </property>
  <property fmtid="{D5CDD505-2E9C-101B-9397-08002B2CF9AE}" pid="6" name="DocIDPosition">
    <vt:i4>0</vt:i4>
  </property>
  <property fmtid="{D5CDD505-2E9C-101B-9397-08002B2CF9AE}" pid="7" name="DocIDinTitle">
    <vt:bool>true</vt:bool>
  </property>
  <property fmtid="{D5CDD505-2E9C-101B-9397-08002B2CF9AE}" pid="8" name="DocIDinSlide">
    <vt:bool>true</vt:bool>
  </property>
  <property fmtid="{D5CDD505-2E9C-101B-9397-08002B2CF9AE}" pid="9" name="Title">
    <vt:lpwstr>Neel's template</vt:lpwstr>
  </property>
  <property fmtid="{D5CDD505-2E9C-101B-9397-08002B2CF9AE}" pid="10" name="Final">
    <vt:bool>false</vt:bool>
  </property>
  <property fmtid="{D5CDD505-2E9C-101B-9397-08002B2CF9AE}" pid="11" name="Event">
    <vt:lpwstr/>
  </property>
  <property fmtid="{D5CDD505-2E9C-101B-9397-08002B2CF9AE}" pid="12" name="Delivery Date">
    <vt:lpwstr>Discussion document_x000d_
Friday, April 25, 2008</vt:lpwstr>
  </property>
</Properties>
</file>